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10287000" cx="18288000"/>
  <p:notesSz cx="6858000" cy="9144000"/>
  <p:embeddedFontLst>
    <p:embeddedFont>
      <p:font typeface="Open Sans"/>
      <p:bold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33" roundtripDataSignature="AMtx7mijR0uaypG2NU00hSkCxzM7Hk8kl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981CA8D-EBC7-4D4F-98C0-72E33F04B395}">
  <a:tblStyle styleId="{4981CA8D-EBC7-4D4F-98C0-72E33F04B395}"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OpenSans-bold.fntdata"/><Relationship Id="rId30" Type="http://schemas.openxmlformats.org/officeDocument/2006/relationships/slide" Target="slides/slide24.xml"/><Relationship Id="rId11" Type="http://schemas.openxmlformats.org/officeDocument/2006/relationships/slide" Target="slides/slide5.xml"/><Relationship Id="rId33" Type="http://customschemas.google.com/relationships/presentationmetadata" Target="metadata"/><Relationship Id="rId10" Type="http://schemas.openxmlformats.org/officeDocument/2006/relationships/slide" Target="slides/slide4.xml"/><Relationship Id="rId32" Type="http://schemas.openxmlformats.org/officeDocument/2006/relationships/font" Target="fonts/OpenSans-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0: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10: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11: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11: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2: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12: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13: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p13: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14: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p14: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15: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p15: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16: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p16: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17: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p17: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18: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p18: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19: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 name="Google Shape;493;p19: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2: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2: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20: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5" name="Google Shape;505;p20: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21: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1" name="Google Shape;521;p21: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22: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1" name="Google Shape;531;p22: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23: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3" name="Google Shape;543;p23: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24: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5" name="Google Shape;555;p24: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3: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3: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4: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4: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82" name="Google Shape;182;p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83" name="Google Shape;183;p5: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 name="Google Shape;184;p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Our feature is CHECK PCOS RISK, end-user have to fill the questionnaire consinst of 12 question to assess her risk</a:t>
            </a:r>
            <a:endParaRPr/>
          </a:p>
        </p:txBody>
      </p:sp>
      <p:sp>
        <p:nvSpPr>
          <p:cNvPr id="185" name="Google Shape;185;p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86" name="Google Shape;186;p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05" name="Google Shape;205;p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06" name="Google Shape;206;p6: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 name="Google Shape;207;p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after filling the qustion</a:t>
            </a:r>
            <a:endParaRPr/>
          </a:p>
          <a:p>
            <a:pPr indent="0" lvl="0" marL="0" rtl="0" algn="l">
              <a:spcBef>
                <a:spcPts val="0"/>
              </a:spcBef>
              <a:spcAft>
                <a:spcPts val="0"/>
              </a:spcAft>
              <a:buNone/>
            </a:pPr>
            <a:r>
              <a:rPr lang="en-US"/>
              <a:t> end-user will get helpful tips generate by ChatGPT based on her result either The risk is LOW or The risk is high</a:t>
            </a:r>
            <a:endParaRPr/>
          </a:p>
        </p:txBody>
      </p:sp>
      <p:sp>
        <p:nvSpPr>
          <p:cNvPr id="208" name="Google Shape;208;p6: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09" name="Google Shape;209;p6: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7: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7: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8: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8: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58" name="Google Shape;258;p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59" name="Google Shape;259;p9: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 name="Google Shape;260;p9: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(END OF DATA-DRIVEN)</a:t>
            </a:r>
            <a:endParaRPr/>
          </a:p>
          <a:p>
            <a:pPr indent="0" lvl="0" marL="0" rtl="0" algn="l">
              <a:spcBef>
                <a:spcPts val="0"/>
              </a:spcBef>
              <a:spcAft>
                <a:spcPts val="0"/>
              </a:spcAft>
              <a:buNone/>
            </a:pPr>
            <a:r>
              <a:rPr lang="en-US"/>
              <a:t>This data-driven approach ensures that the predictions are based on evidence and can provide valuable insights for healthcare professionals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(ENDS OF GOVERMENT REASONING)</a:t>
            </a:r>
            <a:endParaRPr/>
          </a:p>
          <a:p>
            <a:pPr indent="0" lvl="0" marL="0" rtl="0" algn="l">
              <a:spcBef>
                <a:spcPts val="0"/>
              </a:spcBef>
              <a:spcAft>
                <a:spcPts val="0"/>
              </a:spcAft>
              <a:buNone/>
            </a:pPr>
            <a:r>
              <a:rPr lang="en-US"/>
              <a:t>By offering an app that can predict PCOS, we contribute to the government's efforts to improve women's reproductive health, reduce healthcare costs associated with undiagnosed or untreated PCOS, and promote early intervention and prevention strategies.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(ENDS OF 4TH)</a:t>
            </a:r>
            <a:endParaRPr/>
          </a:p>
          <a:p>
            <a:pPr indent="0" lvl="0" marL="0" rtl="0" algn="l">
              <a:spcBef>
                <a:spcPts val="0"/>
              </a:spcBef>
              <a:spcAft>
                <a:spcPts val="0"/>
              </a:spcAft>
              <a:buNone/>
            </a:pPr>
            <a:r>
              <a:rPr lang="en-US"/>
              <a:t>Women : It allows them to take control of their reproductive health and make informed decisions.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Heathcare professional:</a:t>
            </a:r>
            <a:endParaRPr/>
          </a:p>
          <a:p>
            <a:pPr indent="0" lvl="0" marL="0" rtl="0" algn="l">
              <a:spcBef>
                <a:spcPts val="0"/>
              </a:spcBef>
              <a:spcAft>
                <a:spcPts val="0"/>
              </a:spcAft>
              <a:buNone/>
            </a:pPr>
            <a:r>
              <a:rPr lang="en-US"/>
              <a:t>By leveraging the app's predictions, doctors can intervene earlier, provide appropriate treatment plans, and monitor the effectiveness of interventions over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There is 4 reasons, which is Effieciency priority, Data-driven, Government reasoning, and stakeholders related and benefited women and healthcare professional from our solution</a:t>
            </a:r>
            <a:endParaRPr/>
          </a:p>
        </p:txBody>
      </p:sp>
      <p:sp>
        <p:nvSpPr>
          <p:cNvPr id="261" name="Google Shape;261;p9: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62" name="Google Shape;262;p9: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2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2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2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29"/>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29"/>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3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3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31"/>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31"/>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31"/>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31"/>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3"/>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3"/>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33"/>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4"/>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4"/>
          <p:cNvSpPr/>
          <p:nvPr>
            <p:ph idx="2" type="pic"/>
          </p:nvPr>
        </p:nvSpPr>
        <p:spPr>
          <a:xfrm>
            <a:off x="1792288" y="612775"/>
            <a:ext cx="5486400" cy="4114800"/>
          </a:xfrm>
          <a:prstGeom prst="rect">
            <a:avLst/>
          </a:prstGeom>
          <a:noFill/>
          <a:ln>
            <a:noFill/>
          </a:ln>
        </p:spPr>
      </p:sp>
      <p:sp>
        <p:nvSpPr>
          <p:cNvPr id="68" name="Google Shape;68;p34"/>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1.png"/><Relationship Id="rId5" Type="http://schemas.openxmlformats.org/officeDocument/2006/relationships/image" Target="../media/image13.png"/><Relationship Id="rId6" Type="http://schemas.openxmlformats.org/officeDocument/2006/relationships/image" Target="../media/image9.png"/><Relationship Id="rId7"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1.png"/><Relationship Id="rId4" Type="http://schemas.openxmlformats.org/officeDocument/2006/relationships/image" Target="../media/image80.png"/><Relationship Id="rId9" Type="http://schemas.openxmlformats.org/officeDocument/2006/relationships/image" Target="../media/image39.png"/><Relationship Id="rId5" Type="http://schemas.openxmlformats.org/officeDocument/2006/relationships/image" Target="../media/image29.png"/><Relationship Id="rId6" Type="http://schemas.openxmlformats.org/officeDocument/2006/relationships/image" Target="../media/image9.png"/><Relationship Id="rId7" Type="http://schemas.openxmlformats.org/officeDocument/2006/relationships/image" Target="../media/image7.png"/><Relationship Id="rId8" Type="http://schemas.openxmlformats.org/officeDocument/2006/relationships/image" Target="../media/image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0" Type="http://schemas.openxmlformats.org/officeDocument/2006/relationships/hyperlink" Target="https://www.kaggle.com/code/karnikakapoor/pcos-diagnosis" TargetMode="External"/><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9.png"/><Relationship Id="rId9" Type="http://schemas.openxmlformats.org/officeDocument/2006/relationships/hyperlink" Target="https://github.com/ardhikaptr11/pcos-detection/blob/main/pcos-detection.ipynb" TargetMode="External"/><Relationship Id="rId5" Type="http://schemas.openxmlformats.org/officeDocument/2006/relationships/image" Target="../media/image7.png"/><Relationship Id="rId6" Type="http://schemas.openxmlformats.org/officeDocument/2006/relationships/image" Target="../media/image36.png"/><Relationship Id="rId7" Type="http://schemas.openxmlformats.org/officeDocument/2006/relationships/image" Target="../media/image42.png"/><Relationship Id="rId8" Type="http://schemas.openxmlformats.org/officeDocument/2006/relationships/image" Target="../media/image38.png"/></Relationships>
</file>

<file path=ppt/slides/_rels/slide13.xml.rels><?xml version="1.0" encoding="UTF-8" standalone="yes"?><Relationships xmlns="http://schemas.openxmlformats.org/package/2006/relationships"><Relationship Id="rId11" Type="http://schemas.openxmlformats.org/officeDocument/2006/relationships/image" Target="../media/image69.png"/><Relationship Id="rId10" Type="http://schemas.openxmlformats.org/officeDocument/2006/relationships/image" Target="../media/image67.png"/><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7.png"/><Relationship Id="rId9" Type="http://schemas.openxmlformats.org/officeDocument/2006/relationships/image" Target="../media/image66.png"/><Relationship Id="rId5" Type="http://schemas.openxmlformats.org/officeDocument/2006/relationships/image" Target="../media/image36.png"/><Relationship Id="rId6" Type="http://schemas.openxmlformats.org/officeDocument/2006/relationships/image" Target="../media/image68.png"/><Relationship Id="rId7" Type="http://schemas.openxmlformats.org/officeDocument/2006/relationships/image" Target="../media/image49.png"/><Relationship Id="rId8" Type="http://schemas.openxmlformats.org/officeDocument/2006/relationships/image" Target="../media/image4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36.png"/><Relationship Id="rId6" Type="http://schemas.openxmlformats.org/officeDocument/2006/relationships/image" Target="../media/image5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36.png"/><Relationship Id="rId6" Type="http://schemas.openxmlformats.org/officeDocument/2006/relationships/image" Target="../media/image47.png"/><Relationship Id="rId7" Type="http://schemas.openxmlformats.org/officeDocument/2006/relationships/image" Target="../media/image7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0.png"/><Relationship Id="rId4" Type="http://schemas.openxmlformats.org/officeDocument/2006/relationships/image" Target="../media/image9.png"/><Relationship Id="rId5" Type="http://schemas.openxmlformats.org/officeDocument/2006/relationships/image" Target="../media/image7.png"/><Relationship Id="rId6" Type="http://schemas.openxmlformats.org/officeDocument/2006/relationships/image" Target="../media/image5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3.png"/><Relationship Id="rId4" Type="http://schemas.openxmlformats.org/officeDocument/2006/relationships/image" Target="../media/image74.png"/><Relationship Id="rId5" Type="http://schemas.openxmlformats.org/officeDocument/2006/relationships/image" Target="../media/image62.png"/><Relationship Id="rId6" Type="http://schemas.openxmlformats.org/officeDocument/2006/relationships/image" Target="../media/image9.png"/><Relationship Id="rId7"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3.png"/><Relationship Id="rId4" Type="http://schemas.openxmlformats.org/officeDocument/2006/relationships/image" Target="../media/image78.png"/><Relationship Id="rId5" Type="http://schemas.openxmlformats.org/officeDocument/2006/relationships/image" Target="../media/image59.png"/><Relationship Id="rId6" Type="http://schemas.openxmlformats.org/officeDocument/2006/relationships/image" Target="../media/image9.png"/><Relationship Id="rId7" Type="http://schemas.openxmlformats.org/officeDocument/2006/relationships/image" Target="../media/image7.png"/></Relationships>
</file>

<file path=ppt/slides/_rels/slide2.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61.png"/><Relationship Id="rId13" Type="http://schemas.openxmlformats.org/officeDocument/2006/relationships/image" Target="../media/image7.png"/><Relationship Id="rId12"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image" Target="../media/image12.png"/><Relationship Id="rId5" Type="http://schemas.openxmlformats.org/officeDocument/2006/relationships/image" Target="../media/image2.jpg"/><Relationship Id="rId6" Type="http://schemas.openxmlformats.org/officeDocument/2006/relationships/image" Target="../media/image25.png"/><Relationship Id="rId7" Type="http://schemas.openxmlformats.org/officeDocument/2006/relationships/image" Target="../media/image18.png"/><Relationship Id="rId8"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8.png"/><Relationship Id="rId4" Type="http://schemas.openxmlformats.org/officeDocument/2006/relationships/image" Target="../media/image7.png"/><Relationship Id="rId5" Type="http://schemas.openxmlformats.org/officeDocument/2006/relationships/image" Target="../media/image7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65.png"/><Relationship Id="rId4" Type="http://schemas.openxmlformats.org/officeDocument/2006/relationships/image" Target="../media/image77.png"/><Relationship Id="rId5" Type="http://schemas.openxmlformats.org/officeDocument/2006/relationships/image" Target="../media/image15.png"/><Relationship Id="rId6" Type="http://schemas.openxmlformats.org/officeDocument/2006/relationships/image" Target="../media/image64.png"/><Relationship Id="rId7" Type="http://schemas.openxmlformats.org/officeDocument/2006/relationships/image" Target="../media/image9.png"/><Relationship Id="rId8"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22.png"/><Relationship Id="rId5" Type="http://schemas.openxmlformats.org/officeDocument/2006/relationships/image" Target="../media/image70.png"/><Relationship Id="rId6" Type="http://schemas.openxmlformats.org/officeDocument/2006/relationships/image" Target="../media/image45.png"/><Relationship Id="rId7" Type="http://schemas.openxmlformats.org/officeDocument/2006/relationships/image" Target="../media/image9.png"/><Relationship Id="rId8"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5.png"/><Relationship Id="rId4" Type="http://schemas.openxmlformats.org/officeDocument/2006/relationships/image" Target="../media/image75.png"/><Relationship Id="rId5" Type="http://schemas.openxmlformats.org/officeDocument/2006/relationships/image" Target="../media/image81.png"/><Relationship Id="rId6" Type="http://schemas.openxmlformats.org/officeDocument/2006/relationships/image" Target="../media/image9.png"/><Relationship Id="rId7" Type="http://schemas.openxmlformats.org/officeDocument/2006/relationships/image" Target="../media/image7.png"/></Relationships>
</file>

<file path=ppt/slides/_rels/slide3.xml.rels><?xml version="1.0" encoding="UTF-8" standalone="yes"?><Relationships xmlns="http://schemas.openxmlformats.org/package/2006/relationships"><Relationship Id="rId11" Type="http://schemas.openxmlformats.org/officeDocument/2006/relationships/image" Target="../media/image9.png"/><Relationship Id="rId10" Type="http://schemas.openxmlformats.org/officeDocument/2006/relationships/image" Target="../media/image6.png"/><Relationship Id="rId12"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hyperlink" Target="https://www.liputan6.com/hot/read/5294327/pcos-adalah-gangguan-hormon-yang-bikin-susah-hamil-ini-penyebab-dan-gejalanya" TargetMode="External"/><Relationship Id="rId9" Type="http://schemas.openxmlformats.org/officeDocument/2006/relationships/image" Target="../media/image14.png"/><Relationship Id="rId5" Type="http://schemas.openxmlformats.org/officeDocument/2006/relationships/image" Target="../media/image30.png"/><Relationship Id="rId6" Type="http://schemas.openxmlformats.org/officeDocument/2006/relationships/hyperlink" Target="https://www.haibunda.com/menyusui/20191223132951-54-73398/kisah-pilu-ibu-menyusui-dengan-pcos-kehilangan-bayi-akibat-dehidrasi" TargetMode="External"/><Relationship Id="rId7" Type="http://schemas.openxmlformats.org/officeDocument/2006/relationships/image" Target="../media/image17.png"/><Relationship Id="rId8" Type="http://schemas.openxmlformats.org/officeDocument/2006/relationships/hyperlink" Target="https://www.haibunda.com/menyusui/20191223132951-54-73398/kisah-pilu-ibu-menyusui-dengan-pcos-kehilangan-bayi-akibat-dehidrasi"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9.png"/><Relationship Id="rId5"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0.png"/><Relationship Id="rId4" Type="http://schemas.openxmlformats.org/officeDocument/2006/relationships/image" Target="../media/image46.png"/><Relationship Id="rId9" Type="http://schemas.openxmlformats.org/officeDocument/2006/relationships/image" Target="../media/image7.png"/><Relationship Id="rId5" Type="http://schemas.openxmlformats.org/officeDocument/2006/relationships/image" Target="../media/image45.png"/><Relationship Id="rId6" Type="http://schemas.openxmlformats.org/officeDocument/2006/relationships/image" Target="../media/image35.png"/><Relationship Id="rId7" Type="http://schemas.openxmlformats.org/officeDocument/2006/relationships/image" Target="../media/image28.png"/><Relationship Id="rId8"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0.png"/><Relationship Id="rId4" Type="http://schemas.openxmlformats.org/officeDocument/2006/relationships/image" Target="../media/image46.png"/><Relationship Id="rId5" Type="http://schemas.openxmlformats.org/officeDocument/2006/relationships/image" Target="../media/image35.png"/><Relationship Id="rId6" Type="http://schemas.openxmlformats.org/officeDocument/2006/relationships/image" Target="../media/image22.png"/><Relationship Id="rId7" Type="http://schemas.openxmlformats.org/officeDocument/2006/relationships/image" Target="../media/image9.png"/><Relationship Id="rId8"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7.png"/><Relationship Id="rId4" Type="http://schemas.openxmlformats.org/officeDocument/2006/relationships/image" Target="../media/image21.png"/><Relationship Id="rId5" Type="http://schemas.openxmlformats.org/officeDocument/2006/relationships/image" Target="../media/image24.png"/><Relationship Id="rId6" Type="http://schemas.openxmlformats.org/officeDocument/2006/relationships/image" Target="../media/image9.png"/><Relationship Id="rId7"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7.png"/><Relationship Id="rId4" Type="http://schemas.openxmlformats.org/officeDocument/2006/relationships/image" Target="../media/image21.png"/><Relationship Id="rId5" Type="http://schemas.openxmlformats.org/officeDocument/2006/relationships/image" Target="../media/image24.png"/><Relationship Id="rId6" Type="http://schemas.openxmlformats.org/officeDocument/2006/relationships/image" Target="../media/image9.png"/><Relationship Id="rId7"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8FB"/>
        </a:solidFill>
      </p:bgPr>
    </p:bg>
    <p:spTree>
      <p:nvGrpSpPr>
        <p:cNvPr id="87" name="Shape 87"/>
        <p:cNvGrpSpPr/>
        <p:nvPr/>
      </p:nvGrpSpPr>
      <p:grpSpPr>
        <a:xfrm>
          <a:off x="0" y="0"/>
          <a:ext cx="0" cy="0"/>
          <a:chOff x="0" y="0"/>
          <a:chExt cx="0" cy="0"/>
        </a:xfrm>
      </p:grpSpPr>
      <p:grpSp>
        <p:nvGrpSpPr>
          <p:cNvPr id="88" name="Google Shape;88;p1"/>
          <p:cNvGrpSpPr/>
          <p:nvPr/>
        </p:nvGrpSpPr>
        <p:grpSpPr>
          <a:xfrm>
            <a:off x="-272763" y="8131234"/>
            <a:ext cx="18833526" cy="2477983"/>
            <a:chOff x="0" y="0"/>
            <a:chExt cx="93189010" cy="12261153"/>
          </a:xfrm>
        </p:grpSpPr>
        <p:sp>
          <p:nvSpPr>
            <p:cNvPr id="89" name="Google Shape;89;p1"/>
            <p:cNvSpPr/>
            <p:nvPr/>
          </p:nvSpPr>
          <p:spPr>
            <a:xfrm>
              <a:off x="72390" y="72390"/>
              <a:ext cx="93044233" cy="12116373"/>
            </a:xfrm>
            <a:custGeom>
              <a:rect b="b" l="l" r="r" t="t"/>
              <a:pathLst>
                <a:path extrusionOk="0" h="12116373" w="93044233">
                  <a:moveTo>
                    <a:pt x="0" y="0"/>
                  </a:moveTo>
                  <a:lnTo>
                    <a:pt x="93044233" y="0"/>
                  </a:lnTo>
                  <a:lnTo>
                    <a:pt x="93044233" y="12116373"/>
                  </a:lnTo>
                  <a:lnTo>
                    <a:pt x="0" y="12116373"/>
                  </a:lnTo>
                  <a:lnTo>
                    <a:pt x="0" y="0"/>
                  </a:lnTo>
                  <a:close/>
                </a:path>
              </a:pathLst>
            </a:custGeom>
            <a:solidFill>
              <a:srgbClr val="FFE6EF"/>
            </a:solidFill>
            <a:ln>
              <a:noFill/>
            </a:ln>
          </p:spPr>
        </p:sp>
        <p:sp>
          <p:nvSpPr>
            <p:cNvPr id="90" name="Google Shape;90;p1"/>
            <p:cNvSpPr/>
            <p:nvPr/>
          </p:nvSpPr>
          <p:spPr>
            <a:xfrm>
              <a:off x="0" y="0"/>
              <a:ext cx="93189010" cy="12261153"/>
            </a:xfrm>
            <a:custGeom>
              <a:rect b="b" l="l" r="r" t="t"/>
              <a:pathLst>
                <a:path extrusionOk="0" h="12261153" w="93189010">
                  <a:moveTo>
                    <a:pt x="93044231" y="12116374"/>
                  </a:moveTo>
                  <a:lnTo>
                    <a:pt x="93189010" y="12116374"/>
                  </a:lnTo>
                  <a:lnTo>
                    <a:pt x="93189010" y="12261153"/>
                  </a:lnTo>
                  <a:lnTo>
                    <a:pt x="93044231" y="12261153"/>
                  </a:lnTo>
                  <a:lnTo>
                    <a:pt x="93044231" y="12116374"/>
                  </a:lnTo>
                  <a:close/>
                  <a:moveTo>
                    <a:pt x="0" y="144780"/>
                  </a:moveTo>
                  <a:lnTo>
                    <a:pt x="144780" y="144780"/>
                  </a:lnTo>
                  <a:lnTo>
                    <a:pt x="144780" y="12116374"/>
                  </a:lnTo>
                  <a:lnTo>
                    <a:pt x="0" y="12116374"/>
                  </a:lnTo>
                  <a:lnTo>
                    <a:pt x="0" y="144780"/>
                  </a:lnTo>
                  <a:close/>
                  <a:moveTo>
                    <a:pt x="0" y="12116374"/>
                  </a:moveTo>
                  <a:lnTo>
                    <a:pt x="144780" y="12116374"/>
                  </a:lnTo>
                  <a:lnTo>
                    <a:pt x="144780" y="12261153"/>
                  </a:lnTo>
                  <a:lnTo>
                    <a:pt x="0" y="12261153"/>
                  </a:lnTo>
                  <a:lnTo>
                    <a:pt x="0" y="12116374"/>
                  </a:lnTo>
                  <a:close/>
                  <a:moveTo>
                    <a:pt x="93044231" y="144780"/>
                  </a:moveTo>
                  <a:lnTo>
                    <a:pt x="93189010" y="144780"/>
                  </a:lnTo>
                  <a:lnTo>
                    <a:pt x="93189010" y="12116374"/>
                  </a:lnTo>
                  <a:lnTo>
                    <a:pt x="93044231" y="12116374"/>
                  </a:lnTo>
                  <a:lnTo>
                    <a:pt x="93044231" y="144780"/>
                  </a:lnTo>
                  <a:close/>
                  <a:moveTo>
                    <a:pt x="144780" y="12116374"/>
                  </a:moveTo>
                  <a:lnTo>
                    <a:pt x="93044231" y="12116374"/>
                  </a:lnTo>
                  <a:lnTo>
                    <a:pt x="93044231" y="12261153"/>
                  </a:lnTo>
                  <a:lnTo>
                    <a:pt x="144780" y="12261153"/>
                  </a:lnTo>
                  <a:lnTo>
                    <a:pt x="144780" y="12116374"/>
                  </a:lnTo>
                  <a:close/>
                  <a:moveTo>
                    <a:pt x="93044231" y="0"/>
                  </a:moveTo>
                  <a:lnTo>
                    <a:pt x="93189010" y="0"/>
                  </a:lnTo>
                  <a:lnTo>
                    <a:pt x="93189010" y="144780"/>
                  </a:lnTo>
                  <a:lnTo>
                    <a:pt x="93044231" y="144780"/>
                  </a:lnTo>
                  <a:lnTo>
                    <a:pt x="93044231" y="0"/>
                  </a:lnTo>
                  <a:close/>
                  <a:moveTo>
                    <a:pt x="0" y="0"/>
                  </a:moveTo>
                  <a:lnTo>
                    <a:pt x="144780" y="0"/>
                  </a:lnTo>
                  <a:lnTo>
                    <a:pt x="144780" y="144780"/>
                  </a:lnTo>
                  <a:lnTo>
                    <a:pt x="0" y="144780"/>
                  </a:lnTo>
                  <a:lnTo>
                    <a:pt x="0" y="0"/>
                  </a:lnTo>
                  <a:close/>
                  <a:moveTo>
                    <a:pt x="144780" y="0"/>
                  </a:moveTo>
                  <a:lnTo>
                    <a:pt x="93044231" y="0"/>
                  </a:lnTo>
                  <a:lnTo>
                    <a:pt x="93044231" y="144780"/>
                  </a:lnTo>
                  <a:lnTo>
                    <a:pt x="144780" y="144780"/>
                  </a:lnTo>
                  <a:lnTo>
                    <a:pt x="144780" y="0"/>
                  </a:lnTo>
                  <a:close/>
                </a:path>
              </a:pathLst>
            </a:custGeom>
            <a:solidFill>
              <a:srgbClr val="000000"/>
            </a:solidFill>
            <a:ln>
              <a:noFill/>
            </a:ln>
          </p:spPr>
        </p:sp>
      </p:grpSp>
      <p:sp>
        <p:nvSpPr>
          <p:cNvPr id="91" name="Google Shape;91;p1"/>
          <p:cNvSpPr/>
          <p:nvPr/>
        </p:nvSpPr>
        <p:spPr>
          <a:xfrm>
            <a:off x="6585426" y="311730"/>
            <a:ext cx="5117149" cy="9663539"/>
          </a:xfrm>
          <a:custGeom>
            <a:rect b="b" l="l" r="r" t="t"/>
            <a:pathLst>
              <a:path extrusionOk="0" h="9663539" w="5117149">
                <a:moveTo>
                  <a:pt x="0" y="0"/>
                </a:moveTo>
                <a:lnTo>
                  <a:pt x="5117148" y="0"/>
                </a:lnTo>
                <a:lnTo>
                  <a:pt x="5117148" y="9663540"/>
                </a:lnTo>
                <a:lnTo>
                  <a:pt x="0" y="9663540"/>
                </a:lnTo>
                <a:lnTo>
                  <a:pt x="0" y="0"/>
                </a:lnTo>
                <a:close/>
              </a:path>
            </a:pathLst>
          </a:custGeom>
          <a:blipFill rotWithShape="1">
            <a:blip r:embed="rId3">
              <a:alphaModFix/>
            </a:blip>
            <a:stretch>
              <a:fillRect b="0" l="0" r="0" t="0"/>
            </a:stretch>
          </a:blipFill>
          <a:ln>
            <a:noFill/>
          </a:ln>
        </p:spPr>
      </p:sp>
      <p:sp>
        <p:nvSpPr>
          <p:cNvPr id="92" name="Google Shape;92;p1"/>
          <p:cNvSpPr/>
          <p:nvPr/>
        </p:nvSpPr>
        <p:spPr>
          <a:xfrm>
            <a:off x="14849674" y="1294677"/>
            <a:ext cx="2586677" cy="2957739"/>
          </a:xfrm>
          <a:custGeom>
            <a:rect b="b" l="l" r="r" t="t"/>
            <a:pathLst>
              <a:path extrusionOk="0" h="2957739" w="2586677">
                <a:moveTo>
                  <a:pt x="0" y="0"/>
                </a:moveTo>
                <a:lnTo>
                  <a:pt x="2586677" y="0"/>
                </a:lnTo>
                <a:lnTo>
                  <a:pt x="2586677" y="2957738"/>
                </a:lnTo>
                <a:lnTo>
                  <a:pt x="0" y="2957738"/>
                </a:lnTo>
                <a:lnTo>
                  <a:pt x="0" y="0"/>
                </a:lnTo>
                <a:close/>
              </a:path>
            </a:pathLst>
          </a:custGeom>
          <a:blipFill rotWithShape="1">
            <a:blip r:embed="rId4">
              <a:alphaModFix amt="80000"/>
            </a:blip>
            <a:stretch>
              <a:fillRect b="0" l="0" r="0" t="0"/>
            </a:stretch>
          </a:blipFill>
          <a:ln>
            <a:noFill/>
          </a:ln>
        </p:spPr>
      </p:sp>
      <p:sp>
        <p:nvSpPr>
          <p:cNvPr id="93" name="Google Shape;93;p1"/>
          <p:cNvSpPr/>
          <p:nvPr/>
        </p:nvSpPr>
        <p:spPr>
          <a:xfrm>
            <a:off x="844894" y="4898297"/>
            <a:ext cx="1959517" cy="4471928"/>
          </a:xfrm>
          <a:custGeom>
            <a:rect b="b" l="l" r="r" t="t"/>
            <a:pathLst>
              <a:path extrusionOk="0" h="4471928" w="1959517">
                <a:moveTo>
                  <a:pt x="0" y="0"/>
                </a:moveTo>
                <a:lnTo>
                  <a:pt x="1959518" y="0"/>
                </a:lnTo>
                <a:lnTo>
                  <a:pt x="1959518" y="4471928"/>
                </a:lnTo>
                <a:lnTo>
                  <a:pt x="0" y="4471928"/>
                </a:lnTo>
                <a:lnTo>
                  <a:pt x="0" y="0"/>
                </a:lnTo>
                <a:close/>
              </a:path>
            </a:pathLst>
          </a:custGeom>
          <a:blipFill rotWithShape="1">
            <a:blip r:embed="rId5">
              <a:alphaModFix amt="80000"/>
            </a:blip>
            <a:stretch>
              <a:fillRect b="0" l="0" r="0" t="0"/>
            </a:stretch>
          </a:blipFill>
          <a:ln>
            <a:noFill/>
          </a:ln>
        </p:spPr>
      </p:sp>
      <p:sp>
        <p:nvSpPr>
          <p:cNvPr id="94" name="Google Shape;94;p1"/>
          <p:cNvSpPr/>
          <p:nvPr/>
        </p:nvSpPr>
        <p:spPr>
          <a:xfrm>
            <a:off x="326089" y="115252"/>
            <a:ext cx="518805" cy="775783"/>
          </a:xfrm>
          <a:custGeom>
            <a:rect b="b" l="l" r="r" t="t"/>
            <a:pathLst>
              <a:path extrusionOk="0" h="775783" w="518805">
                <a:moveTo>
                  <a:pt x="0" y="0"/>
                </a:moveTo>
                <a:lnTo>
                  <a:pt x="518805" y="0"/>
                </a:lnTo>
                <a:lnTo>
                  <a:pt x="518805" y="775783"/>
                </a:lnTo>
                <a:lnTo>
                  <a:pt x="0" y="775783"/>
                </a:lnTo>
                <a:lnTo>
                  <a:pt x="0" y="0"/>
                </a:lnTo>
                <a:close/>
              </a:path>
            </a:pathLst>
          </a:custGeom>
          <a:blipFill rotWithShape="1">
            <a:blip r:embed="rId6">
              <a:alphaModFix/>
            </a:blip>
            <a:stretch>
              <a:fillRect b="0" l="0" r="0" t="0"/>
            </a:stretch>
          </a:blipFill>
          <a:ln>
            <a:noFill/>
          </a:ln>
        </p:spPr>
      </p:sp>
      <p:sp>
        <p:nvSpPr>
          <p:cNvPr id="95" name="Google Shape;95;p1"/>
          <p:cNvSpPr/>
          <p:nvPr/>
        </p:nvSpPr>
        <p:spPr>
          <a:xfrm>
            <a:off x="1028700" y="-88033"/>
            <a:ext cx="2026052" cy="979068"/>
          </a:xfrm>
          <a:custGeom>
            <a:rect b="b" l="l" r="r" t="t"/>
            <a:pathLst>
              <a:path extrusionOk="0" h="979068" w="2026052">
                <a:moveTo>
                  <a:pt x="0" y="0"/>
                </a:moveTo>
                <a:lnTo>
                  <a:pt x="2026052" y="0"/>
                </a:lnTo>
                <a:lnTo>
                  <a:pt x="2026052" y="979068"/>
                </a:lnTo>
                <a:lnTo>
                  <a:pt x="0" y="979068"/>
                </a:lnTo>
                <a:lnTo>
                  <a:pt x="0" y="0"/>
                </a:lnTo>
                <a:close/>
              </a:path>
            </a:pathLst>
          </a:custGeom>
          <a:blipFill rotWithShape="1">
            <a:blip r:embed="rId7">
              <a:alphaModFix/>
            </a:blip>
            <a:stretch>
              <a:fillRect b="-70278" l="-48400" r="-51751" t="-36812"/>
            </a:stretch>
          </a:blipFill>
          <a:ln>
            <a:noFill/>
          </a:ln>
        </p:spPr>
      </p:sp>
      <p:sp>
        <p:nvSpPr>
          <p:cNvPr id="96" name="Google Shape;96;p1"/>
          <p:cNvSpPr txBox="1"/>
          <p:nvPr/>
        </p:nvSpPr>
        <p:spPr>
          <a:xfrm>
            <a:off x="111122" y="910085"/>
            <a:ext cx="1132224" cy="178796"/>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0" i="0" lang="en-US" sz="1340" u="none" cap="none" strike="noStrike">
                <a:solidFill>
                  <a:srgbClr val="E457A5"/>
                </a:solidFill>
                <a:latin typeface="Arial"/>
                <a:ea typeface="Arial"/>
                <a:cs typeface="Arial"/>
                <a:sym typeface="Arial"/>
              </a:rPr>
              <a:t>PCOS Pal</a:t>
            </a:r>
            <a:endParaRPr/>
          </a:p>
        </p:txBody>
      </p:sp>
      <p:sp>
        <p:nvSpPr>
          <p:cNvPr id="97" name="Google Shape;97;p1"/>
          <p:cNvSpPr txBox="1"/>
          <p:nvPr/>
        </p:nvSpPr>
        <p:spPr>
          <a:xfrm>
            <a:off x="8377475" y="8319447"/>
            <a:ext cx="1533050" cy="32726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334" u="none" cap="none" strike="noStrike">
                <a:solidFill>
                  <a:srgbClr val="000000"/>
                </a:solidFill>
                <a:latin typeface="Arial"/>
                <a:ea typeface="Arial"/>
                <a:cs typeface="Arial"/>
                <a:sym typeface="Arial"/>
              </a:rPr>
              <a:t>C23-PS058</a:t>
            </a:r>
            <a:endParaRPr/>
          </a:p>
        </p:txBody>
      </p:sp>
      <p:sp>
        <p:nvSpPr>
          <p:cNvPr id="98" name="Google Shape;98;p1"/>
          <p:cNvSpPr txBox="1"/>
          <p:nvPr/>
        </p:nvSpPr>
        <p:spPr>
          <a:xfrm>
            <a:off x="7101245" y="6421150"/>
            <a:ext cx="4085509" cy="398999"/>
          </a:xfrm>
          <a:prstGeom prst="rect">
            <a:avLst/>
          </a:prstGeom>
          <a:noFill/>
          <a:ln>
            <a:noFill/>
          </a:ln>
        </p:spPr>
        <p:txBody>
          <a:bodyPr anchorCtr="0" anchor="t" bIns="0" lIns="0" spcFirstLastPara="1" rIns="0" wrap="square" tIns="0">
            <a:spAutoFit/>
          </a:bodyPr>
          <a:lstStyle/>
          <a:p>
            <a:pPr indent="0" lvl="0" marL="0" marR="0" rtl="0" algn="ctr">
              <a:lnSpc>
                <a:spcPct val="110021"/>
              </a:lnSpc>
              <a:spcBef>
                <a:spcPts val="0"/>
              </a:spcBef>
              <a:spcAft>
                <a:spcPts val="0"/>
              </a:spcAft>
              <a:buNone/>
            </a:pPr>
            <a:r>
              <a:rPr b="0" i="0" lang="en-US" sz="1417" u="none" cap="none" strike="noStrike">
                <a:solidFill>
                  <a:srgbClr val="000000"/>
                </a:solidFill>
                <a:latin typeface="Arial"/>
                <a:ea typeface="Arial"/>
                <a:cs typeface="Arial"/>
                <a:sym typeface="Arial"/>
              </a:rPr>
              <a:t>YOUR ULTIMATE COMPANION IN PREVENTING PCOS!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6EF"/>
        </a:solidFill>
      </p:bgPr>
    </p:bg>
    <p:spTree>
      <p:nvGrpSpPr>
        <p:cNvPr id="290" name="Shape 290"/>
        <p:cNvGrpSpPr/>
        <p:nvPr/>
      </p:nvGrpSpPr>
      <p:grpSpPr>
        <a:xfrm>
          <a:off x="0" y="0"/>
          <a:ext cx="0" cy="0"/>
          <a:chOff x="0" y="0"/>
          <a:chExt cx="0" cy="0"/>
        </a:xfrm>
      </p:grpSpPr>
      <p:sp>
        <p:nvSpPr>
          <p:cNvPr id="291" name="Google Shape;291;p10"/>
          <p:cNvSpPr/>
          <p:nvPr/>
        </p:nvSpPr>
        <p:spPr>
          <a:xfrm flipH="1">
            <a:off x="14334119" y="8676692"/>
            <a:ext cx="3953881" cy="1610308"/>
          </a:xfrm>
          <a:custGeom>
            <a:rect b="b" l="l" r="r" t="t"/>
            <a:pathLst>
              <a:path extrusionOk="0" h="1610308" w="3953881">
                <a:moveTo>
                  <a:pt x="3953881" y="0"/>
                </a:moveTo>
                <a:lnTo>
                  <a:pt x="0" y="0"/>
                </a:lnTo>
                <a:lnTo>
                  <a:pt x="0" y="1610308"/>
                </a:lnTo>
                <a:lnTo>
                  <a:pt x="3953881" y="1610308"/>
                </a:lnTo>
                <a:lnTo>
                  <a:pt x="3953881" y="0"/>
                </a:lnTo>
                <a:close/>
              </a:path>
            </a:pathLst>
          </a:custGeom>
          <a:blipFill rotWithShape="1">
            <a:blip r:embed="rId3">
              <a:alphaModFix/>
            </a:blip>
            <a:stretch>
              <a:fillRect b="0" l="0" r="0" t="0"/>
            </a:stretch>
          </a:blipFill>
          <a:ln>
            <a:noFill/>
          </a:ln>
        </p:spPr>
      </p:sp>
      <p:graphicFrame>
        <p:nvGraphicFramePr>
          <p:cNvPr id="292" name="Google Shape;292;p10"/>
          <p:cNvGraphicFramePr/>
          <p:nvPr/>
        </p:nvGraphicFramePr>
        <p:xfrm>
          <a:off x="6961067" y="1814418"/>
          <a:ext cx="3000000" cy="3000000"/>
        </p:xfrm>
        <a:graphic>
          <a:graphicData uri="http://schemas.openxmlformats.org/drawingml/2006/table">
            <a:tbl>
              <a:tblPr>
                <a:noFill/>
                <a:tableStyleId>{4981CA8D-EBC7-4D4F-98C0-72E33F04B395}</a:tableStyleId>
              </a:tblPr>
              <a:tblGrid>
                <a:gridCol w="5238100"/>
                <a:gridCol w="2530075"/>
                <a:gridCol w="2530075"/>
              </a:tblGrid>
              <a:tr h="817200">
                <a:tc>
                  <a:txBody>
                    <a:bodyPr/>
                    <a:lstStyle/>
                    <a:p>
                      <a:pPr indent="0" lvl="0" marL="0" marR="0" rtl="0" algn="ctr">
                        <a:lnSpc>
                          <a:spcPct val="139974"/>
                        </a:lnSpc>
                        <a:spcBef>
                          <a:spcPts val="0"/>
                        </a:spcBef>
                        <a:spcAft>
                          <a:spcPts val="0"/>
                        </a:spcAft>
                        <a:buNone/>
                      </a:pPr>
                      <a:r>
                        <a:rPr lang="en-US" sz="1596" u="none" cap="none" strike="noStrike">
                          <a:solidFill>
                            <a:srgbClr val="000000"/>
                          </a:solidFill>
                          <a:latin typeface="Arial"/>
                          <a:ea typeface="Arial"/>
                          <a:cs typeface="Arial"/>
                          <a:sym typeface="Arial"/>
                        </a:rPr>
                        <a:t>Comparison</a:t>
                      </a:r>
                      <a:endParaRPr sz="1100" u="none" cap="none" strike="noStrike"/>
                    </a:p>
                  </a:txBody>
                  <a:tcPr marT="152050" marB="152050" marR="152050" marL="152050" anchor="ctr">
                    <a:lnL cap="flat" cmpd="sng" w="30400">
                      <a:solidFill>
                        <a:srgbClr val="FF9999"/>
                      </a:solidFill>
                      <a:prstDash val="solid"/>
                      <a:round/>
                      <a:headEnd len="sm" w="sm" type="none"/>
                      <a:tailEnd len="sm" w="sm" type="none"/>
                    </a:lnL>
                    <a:lnR cap="flat" cmpd="sng" w="30400">
                      <a:solidFill>
                        <a:srgbClr val="FF9999"/>
                      </a:solidFill>
                      <a:prstDash val="solid"/>
                      <a:round/>
                      <a:headEnd len="sm" w="sm" type="none"/>
                      <a:tailEnd len="sm" w="sm" type="none"/>
                    </a:lnR>
                    <a:lnT cap="flat" cmpd="sng" w="30400">
                      <a:solidFill>
                        <a:srgbClr val="FF9999"/>
                      </a:solidFill>
                      <a:prstDash val="solid"/>
                      <a:round/>
                      <a:headEnd len="sm" w="sm" type="none"/>
                      <a:tailEnd len="sm" w="sm" type="none"/>
                    </a:lnT>
                    <a:lnB cap="flat" cmpd="sng" w="30400">
                      <a:solidFill>
                        <a:srgbClr val="FF9999"/>
                      </a:solidFill>
                      <a:prstDash val="solid"/>
                      <a:round/>
                      <a:headEnd len="sm" w="sm" type="none"/>
                      <a:tailEnd len="sm" w="sm" type="none"/>
                    </a:lnB>
                    <a:solidFill>
                      <a:srgbClr val="FFCDCD"/>
                    </a:solidFill>
                  </a:tcPr>
                </a:tc>
                <a:tc>
                  <a:txBody>
                    <a:bodyPr/>
                    <a:lstStyle/>
                    <a:p>
                      <a:pPr indent="0" lvl="0" marL="0" marR="0" rtl="0" algn="ctr">
                        <a:lnSpc>
                          <a:spcPct val="139974"/>
                        </a:lnSpc>
                        <a:spcBef>
                          <a:spcPts val="0"/>
                        </a:spcBef>
                        <a:spcAft>
                          <a:spcPts val="0"/>
                        </a:spcAft>
                        <a:buNone/>
                      </a:pPr>
                      <a:r>
                        <a:rPr lang="en-US" sz="1596" u="none" cap="none" strike="noStrike">
                          <a:solidFill>
                            <a:srgbClr val="000000"/>
                          </a:solidFill>
                          <a:latin typeface="Arial"/>
                          <a:ea typeface="Arial"/>
                          <a:cs typeface="Arial"/>
                          <a:sym typeface="Arial"/>
                        </a:rPr>
                        <a:t>PCOS Pal</a:t>
                      </a:r>
                      <a:endParaRPr sz="1100" u="none" cap="none" strike="noStrike"/>
                    </a:p>
                  </a:txBody>
                  <a:tcPr marT="152050" marB="152050" marR="152050" marL="152050" anchor="ctr">
                    <a:lnL cap="flat" cmpd="sng" w="30400">
                      <a:solidFill>
                        <a:srgbClr val="FF9999"/>
                      </a:solidFill>
                      <a:prstDash val="solid"/>
                      <a:round/>
                      <a:headEnd len="sm" w="sm" type="none"/>
                      <a:tailEnd len="sm" w="sm" type="none"/>
                    </a:lnL>
                    <a:lnR cap="flat" cmpd="sng" w="30400">
                      <a:solidFill>
                        <a:srgbClr val="FF9999"/>
                      </a:solidFill>
                      <a:prstDash val="solid"/>
                      <a:round/>
                      <a:headEnd len="sm" w="sm" type="none"/>
                      <a:tailEnd len="sm" w="sm" type="none"/>
                    </a:lnR>
                    <a:lnT cap="flat" cmpd="sng" w="30400">
                      <a:solidFill>
                        <a:srgbClr val="FF9999"/>
                      </a:solidFill>
                      <a:prstDash val="solid"/>
                      <a:round/>
                      <a:headEnd len="sm" w="sm" type="none"/>
                      <a:tailEnd len="sm" w="sm" type="none"/>
                    </a:lnT>
                    <a:lnB cap="flat" cmpd="sng" w="30400">
                      <a:solidFill>
                        <a:srgbClr val="FF9999"/>
                      </a:solidFill>
                      <a:prstDash val="solid"/>
                      <a:round/>
                      <a:headEnd len="sm" w="sm" type="none"/>
                      <a:tailEnd len="sm" w="sm" type="none"/>
                    </a:lnB>
                    <a:solidFill>
                      <a:srgbClr val="FFCDCD"/>
                    </a:solidFill>
                  </a:tcPr>
                </a:tc>
                <a:tc>
                  <a:txBody>
                    <a:bodyPr/>
                    <a:lstStyle/>
                    <a:p>
                      <a:pPr indent="0" lvl="0" marL="0" marR="0" rtl="0" algn="ctr">
                        <a:lnSpc>
                          <a:spcPct val="139974"/>
                        </a:lnSpc>
                        <a:spcBef>
                          <a:spcPts val="0"/>
                        </a:spcBef>
                        <a:spcAft>
                          <a:spcPts val="0"/>
                        </a:spcAft>
                        <a:buNone/>
                      </a:pPr>
                      <a:r>
                        <a:rPr lang="en-US" sz="1596" u="none" cap="none" strike="noStrike">
                          <a:solidFill>
                            <a:srgbClr val="000000"/>
                          </a:solidFill>
                          <a:latin typeface="Arial"/>
                          <a:ea typeface="Arial"/>
                          <a:cs typeface="Arial"/>
                          <a:sym typeface="Arial"/>
                        </a:rPr>
                        <a:t>Similar App</a:t>
                      </a:r>
                      <a:endParaRPr sz="1100" u="none" cap="none" strike="noStrike"/>
                    </a:p>
                  </a:txBody>
                  <a:tcPr marT="152050" marB="152050" marR="152050" marL="152050" anchor="ctr">
                    <a:lnL cap="flat" cmpd="sng" w="30400">
                      <a:solidFill>
                        <a:srgbClr val="FF9999"/>
                      </a:solidFill>
                      <a:prstDash val="solid"/>
                      <a:round/>
                      <a:headEnd len="sm" w="sm" type="none"/>
                      <a:tailEnd len="sm" w="sm" type="none"/>
                    </a:lnL>
                    <a:lnR cap="flat" cmpd="sng" w="30400">
                      <a:solidFill>
                        <a:srgbClr val="FF9999"/>
                      </a:solidFill>
                      <a:prstDash val="solid"/>
                      <a:round/>
                      <a:headEnd len="sm" w="sm" type="none"/>
                      <a:tailEnd len="sm" w="sm" type="none"/>
                    </a:lnR>
                    <a:lnT cap="flat" cmpd="sng" w="30400">
                      <a:solidFill>
                        <a:srgbClr val="FF9999"/>
                      </a:solidFill>
                      <a:prstDash val="solid"/>
                      <a:round/>
                      <a:headEnd len="sm" w="sm" type="none"/>
                      <a:tailEnd len="sm" w="sm" type="none"/>
                    </a:lnT>
                    <a:lnB cap="flat" cmpd="sng" w="30400">
                      <a:solidFill>
                        <a:srgbClr val="FF9999"/>
                      </a:solidFill>
                      <a:prstDash val="solid"/>
                      <a:round/>
                      <a:headEnd len="sm" w="sm" type="none"/>
                      <a:tailEnd len="sm" w="sm" type="none"/>
                    </a:lnB>
                    <a:solidFill>
                      <a:srgbClr val="FFCDCD"/>
                    </a:solidFill>
                  </a:tcPr>
                </a:tc>
              </a:tr>
              <a:tr h="817200">
                <a:tc>
                  <a:txBody>
                    <a:bodyPr/>
                    <a:lstStyle/>
                    <a:p>
                      <a:pPr indent="0" lvl="0" marL="0" marR="0" rtl="0" algn="ctr">
                        <a:lnSpc>
                          <a:spcPct val="139974"/>
                        </a:lnSpc>
                        <a:spcBef>
                          <a:spcPts val="0"/>
                        </a:spcBef>
                        <a:spcAft>
                          <a:spcPts val="0"/>
                        </a:spcAft>
                        <a:buNone/>
                      </a:pPr>
                      <a:r>
                        <a:rPr lang="en-US" sz="1596" u="none" cap="none" strike="noStrike">
                          <a:solidFill>
                            <a:srgbClr val="000000"/>
                          </a:solidFill>
                          <a:latin typeface="Arial"/>
                          <a:ea typeface="Arial"/>
                          <a:cs typeface="Arial"/>
                          <a:sym typeface="Arial"/>
                        </a:rPr>
                        <a:t>Raising awareness about PCOS</a:t>
                      </a:r>
                      <a:endParaRPr sz="1100" u="none" cap="none" strike="noStrike"/>
                    </a:p>
                  </a:txBody>
                  <a:tcPr marT="152050" marB="152050" marR="152050" marL="152050" anchor="ctr">
                    <a:lnL cap="flat" cmpd="sng" w="30400">
                      <a:solidFill>
                        <a:srgbClr val="FF9999"/>
                      </a:solidFill>
                      <a:prstDash val="solid"/>
                      <a:round/>
                      <a:headEnd len="sm" w="sm" type="none"/>
                      <a:tailEnd len="sm" w="sm" type="none"/>
                    </a:lnL>
                    <a:lnR cap="flat" cmpd="sng" w="30400">
                      <a:solidFill>
                        <a:srgbClr val="FF9999"/>
                      </a:solidFill>
                      <a:prstDash val="solid"/>
                      <a:round/>
                      <a:headEnd len="sm" w="sm" type="none"/>
                      <a:tailEnd len="sm" w="sm" type="none"/>
                    </a:lnR>
                    <a:lnT cap="flat" cmpd="sng" w="30400">
                      <a:solidFill>
                        <a:srgbClr val="FF9999"/>
                      </a:solidFill>
                      <a:prstDash val="solid"/>
                      <a:round/>
                      <a:headEnd len="sm" w="sm" type="none"/>
                      <a:tailEnd len="sm" w="sm" type="none"/>
                    </a:lnT>
                    <a:lnB cap="flat" cmpd="sng" w="30400">
                      <a:solidFill>
                        <a:srgbClr val="FF9999"/>
                      </a:solidFill>
                      <a:prstDash val="solid"/>
                      <a:round/>
                      <a:headEnd len="sm" w="sm" type="none"/>
                      <a:tailEnd len="sm" w="sm" type="none"/>
                    </a:lnB>
                  </a:tcPr>
                </a:tc>
                <a:tc>
                  <a:txBody>
                    <a:bodyPr/>
                    <a:lstStyle/>
                    <a:p>
                      <a:pPr indent="0" lvl="0" marL="0" marR="0" rtl="0" algn="ctr">
                        <a:lnSpc>
                          <a:spcPct val="203090"/>
                        </a:lnSpc>
                        <a:spcBef>
                          <a:spcPts val="0"/>
                        </a:spcBef>
                        <a:spcAft>
                          <a:spcPts val="0"/>
                        </a:spcAft>
                        <a:buNone/>
                      </a:pPr>
                      <a:r>
                        <a:t/>
                      </a:r>
                      <a:endParaRPr sz="1100" u="none" cap="none" strike="noStrike"/>
                    </a:p>
                  </a:txBody>
                  <a:tcPr marT="152050" marB="152050" marR="152050" marL="152050" anchor="ctr">
                    <a:lnL cap="flat" cmpd="sng" w="30400">
                      <a:solidFill>
                        <a:srgbClr val="FF9999"/>
                      </a:solidFill>
                      <a:prstDash val="solid"/>
                      <a:round/>
                      <a:headEnd len="sm" w="sm" type="none"/>
                      <a:tailEnd len="sm" w="sm" type="none"/>
                    </a:lnL>
                    <a:lnR cap="flat" cmpd="sng" w="30400">
                      <a:solidFill>
                        <a:srgbClr val="FF9999"/>
                      </a:solidFill>
                      <a:prstDash val="solid"/>
                      <a:round/>
                      <a:headEnd len="sm" w="sm" type="none"/>
                      <a:tailEnd len="sm" w="sm" type="none"/>
                    </a:lnR>
                    <a:lnT cap="flat" cmpd="sng" w="30400">
                      <a:solidFill>
                        <a:srgbClr val="FF9999"/>
                      </a:solidFill>
                      <a:prstDash val="solid"/>
                      <a:round/>
                      <a:headEnd len="sm" w="sm" type="none"/>
                      <a:tailEnd len="sm" w="sm" type="none"/>
                    </a:lnT>
                    <a:lnB cap="flat" cmpd="sng" w="30400">
                      <a:solidFill>
                        <a:srgbClr val="FF9999"/>
                      </a:solidFill>
                      <a:prstDash val="solid"/>
                      <a:round/>
                      <a:headEnd len="sm" w="sm" type="none"/>
                      <a:tailEnd len="sm" w="sm" type="none"/>
                    </a:lnB>
                  </a:tcPr>
                </a:tc>
                <a:tc>
                  <a:txBody>
                    <a:bodyPr/>
                    <a:lstStyle/>
                    <a:p>
                      <a:pPr indent="0" lvl="0" marL="0" marR="0" rtl="0" algn="ctr">
                        <a:lnSpc>
                          <a:spcPct val="203090"/>
                        </a:lnSpc>
                        <a:spcBef>
                          <a:spcPts val="0"/>
                        </a:spcBef>
                        <a:spcAft>
                          <a:spcPts val="0"/>
                        </a:spcAft>
                        <a:buNone/>
                      </a:pPr>
                      <a:r>
                        <a:t/>
                      </a:r>
                      <a:endParaRPr sz="1100" u="none" cap="none" strike="noStrike"/>
                    </a:p>
                  </a:txBody>
                  <a:tcPr marT="152050" marB="152050" marR="152050" marL="152050" anchor="ctr">
                    <a:lnL cap="flat" cmpd="sng" w="30400">
                      <a:solidFill>
                        <a:srgbClr val="FF9999"/>
                      </a:solidFill>
                      <a:prstDash val="solid"/>
                      <a:round/>
                      <a:headEnd len="sm" w="sm" type="none"/>
                      <a:tailEnd len="sm" w="sm" type="none"/>
                    </a:lnL>
                    <a:lnR cap="flat" cmpd="sng" w="30400">
                      <a:solidFill>
                        <a:srgbClr val="FF9999"/>
                      </a:solidFill>
                      <a:prstDash val="solid"/>
                      <a:round/>
                      <a:headEnd len="sm" w="sm" type="none"/>
                      <a:tailEnd len="sm" w="sm" type="none"/>
                    </a:lnR>
                    <a:lnT cap="flat" cmpd="sng" w="30400">
                      <a:solidFill>
                        <a:srgbClr val="FF9999"/>
                      </a:solidFill>
                      <a:prstDash val="solid"/>
                      <a:round/>
                      <a:headEnd len="sm" w="sm" type="none"/>
                      <a:tailEnd len="sm" w="sm" type="none"/>
                    </a:lnT>
                    <a:lnB cap="flat" cmpd="sng" w="30400">
                      <a:solidFill>
                        <a:srgbClr val="FF9999"/>
                      </a:solidFill>
                      <a:prstDash val="solid"/>
                      <a:round/>
                      <a:headEnd len="sm" w="sm" type="none"/>
                      <a:tailEnd len="sm" w="sm" type="none"/>
                    </a:lnB>
                  </a:tcPr>
                </a:tc>
              </a:tr>
              <a:tr h="817200">
                <a:tc>
                  <a:txBody>
                    <a:bodyPr/>
                    <a:lstStyle/>
                    <a:p>
                      <a:pPr indent="0" lvl="0" marL="0" marR="0" rtl="0" algn="ctr">
                        <a:lnSpc>
                          <a:spcPct val="139974"/>
                        </a:lnSpc>
                        <a:spcBef>
                          <a:spcPts val="0"/>
                        </a:spcBef>
                        <a:spcAft>
                          <a:spcPts val="0"/>
                        </a:spcAft>
                        <a:buNone/>
                      </a:pPr>
                      <a:r>
                        <a:rPr lang="en-US" sz="1596" u="none" cap="none" strike="noStrike">
                          <a:solidFill>
                            <a:srgbClr val="000000"/>
                          </a:solidFill>
                          <a:latin typeface="Arial"/>
                          <a:ea typeface="Arial"/>
                          <a:cs typeface="Arial"/>
                          <a:sym typeface="Arial"/>
                        </a:rPr>
                        <a:t>Implementing AI on apps</a:t>
                      </a:r>
                      <a:endParaRPr sz="1100" u="none" cap="none" strike="noStrike"/>
                    </a:p>
                  </a:txBody>
                  <a:tcPr marT="152050" marB="152050" marR="152050" marL="152050" anchor="ctr">
                    <a:lnL cap="flat" cmpd="sng" w="30400">
                      <a:solidFill>
                        <a:srgbClr val="FF9999"/>
                      </a:solidFill>
                      <a:prstDash val="solid"/>
                      <a:round/>
                      <a:headEnd len="sm" w="sm" type="none"/>
                      <a:tailEnd len="sm" w="sm" type="none"/>
                    </a:lnL>
                    <a:lnR cap="flat" cmpd="sng" w="30400">
                      <a:solidFill>
                        <a:srgbClr val="FF9999"/>
                      </a:solidFill>
                      <a:prstDash val="solid"/>
                      <a:round/>
                      <a:headEnd len="sm" w="sm" type="none"/>
                      <a:tailEnd len="sm" w="sm" type="none"/>
                    </a:lnR>
                    <a:lnT cap="flat" cmpd="sng" w="30400">
                      <a:solidFill>
                        <a:srgbClr val="FF9999"/>
                      </a:solidFill>
                      <a:prstDash val="solid"/>
                      <a:round/>
                      <a:headEnd len="sm" w="sm" type="none"/>
                      <a:tailEnd len="sm" w="sm" type="none"/>
                    </a:lnT>
                    <a:lnB cap="flat" cmpd="sng" w="30400">
                      <a:solidFill>
                        <a:srgbClr val="FF9999"/>
                      </a:solidFill>
                      <a:prstDash val="solid"/>
                      <a:round/>
                      <a:headEnd len="sm" w="sm" type="none"/>
                      <a:tailEnd len="sm" w="sm" type="none"/>
                    </a:lnB>
                  </a:tcPr>
                </a:tc>
                <a:tc>
                  <a:txBody>
                    <a:bodyPr/>
                    <a:lstStyle/>
                    <a:p>
                      <a:pPr indent="0" lvl="0" marL="0" marR="0" rtl="0" algn="ctr">
                        <a:lnSpc>
                          <a:spcPct val="203090"/>
                        </a:lnSpc>
                        <a:spcBef>
                          <a:spcPts val="0"/>
                        </a:spcBef>
                        <a:spcAft>
                          <a:spcPts val="0"/>
                        </a:spcAft>
                        <a:buNone/>
                      </a:pPr>
                      <a:r>
                        <a:t/>
                      </a:r>
                      <a:endParaRPr sz="1100" u="none" cap="none" strike="noStrike"/>
                    </a:p>
                  </a:txBody>
                  <a:tcPr marT="152050" marB="152050" marR="152050" marL="152050" anchor="ctr">
                    <a:lnL cap="flat" cmpd="sng" w="30400">
                      <a:solidFill>
                        <a:srgbClr val="FF9999"/>
                      </a:solidFill>
                      <a:prstDash val="solid"/>
                      <a:round/>
                      <a:headEnd len="sm" w="sm" type="none"/>
                      <a:tailEnd len="sm" w="sm" type="none"/>
                    </a:lnL>
                    <a:lnR cap="flat" cmpd="sng" w="30400">
                      <a:solidFill>
                        <a:srgbClr val="FF9999"/>
                      </a:solidFill>
                      <a:prstDash val="solid"/>
                      <a:round/>
                      <a:headEnd len="sm" w="sm" type="none"/>
                      <a:tailEnd len="sm" w="sm" type="none"/>
                    </a:lnR>
                    <a:lnT cap="flat" cmpd="sng" w="30400">
                      <a:solidFill>
                        <a:srgbClr val="FF9999"/>
                      </a:solidFill>
                      <a:prstDash val="solid"/>
                      <a:round/>
                      <a:headEnd len="sm" w="sm" type="none"/>
                      <a:tailEnd len="sm" w="sm" type="none"/>
                    </a:lnT>
                    <a:lnB cap="flat" cmpd="sng" w="30400">
                      <a:solidFill>
                        <a:srgbClr val="FF9999"/>
                      </a:solidFill>
                      <a:prstDash val="solid"/>
                      <a:round/>
                      <a:headEnd len="sm" w="sm" type="none"/>
                      <a:tailEnd len="sm" w="sm" type="none"/>
                    </a:lnB>
                  </a:tcPr>
                </a:tc>
                <a:tc>
                  <a:txBody>
                    <a:bodyPr/>
                    <a:lstStyle/>
                    <a:p>
                      <a:pPr indent="0" lvl="0" marL="0" marR="0" rtl="0" algn="ctr">
                        <a:lnSpc>
                          <a:spcPct val="203090"/>
                        </a:lnSpc>
                        <a:spcBef>
                          <a:spcPts val="0"/>
                        </a:spcBef>
                        <a:spcAft>
                          <a:spcPts val="0"/>
                        </a:spcAft>
                        <a:buNone/>
                      </a:pPr>
                      <a:r>
                        <a:t/>
                      </a:r>
                      <a:endParaRPr sz="1100" u="none" cap="none" strike="noStrike"/>
                    </a:p>
                  </a:txBody>
                  <a:tcPr marT="152050" marB="152050" marR="152050" marL="152050" anchor="ctr">
                    <a:lnL cap="flat" cmpd="sng" w="30400">
                      <a:solidFill>
                        <a:srgbClr val="FF9999"/>
                      </a:solidFill>
                      <a:prstDash val="solid"/>
                      <a:round/>
                      <a:headEnd len="sm" w="sm" type="none"/>
                      <a:tailEnd len="sm" w="sm" type="none"/>
                    </a:lnL>
                    <a:lnR cap="flat" cmpd="sng" w="30400">
                      <a:solidFill>
                        <a:srgbClr val="FF9999"/>
                      </a:solidFill>
                      <a:prstDash val="solid"/>
                      <a:round/>
                      <a:headEnd len="sm" w="sm" type="none"/>
                      <a:tailEnd len="sm" w="sm" type="none"/>
                    </a:lnR>
                    <a:lnT cap="flat" cmpd="sng" w="30400">
                      <a:solidFill>
                        <a:srgbClr val="FF9999"/>
                      </a:solidFill>
                      <a:prstDash val="solid"/>
                      <a:round/>
                      <a:headEnd len="sm" w="sm" type="none"/>
                      <a:tailEnd len="sm" w="sm" type="none"/>
                    </a:lnT>
                    <a:lnB cap="flat" cmpd="sng" w="30400">
                      <a:solidFill>
                        <a:srgbClr val="FF9999"/>
                      </a:solidFill>
                      <a:prstDash val="solid"/>
                      <a:round/>
                      <a:headEnd len="sm" w="sm" type="none"/>
                      <a:tailEnd len="sm" w="sm" type="none"/>
                    </a:lnB>
                  </a:tcPr>
                </a:tc>
              </a:tr>
              <a:tr h="817200">
                <a:tc>
                  <a:txBody>
                    <a:bodyPr/>
                    <a:lstStyle/>
                    <a:p>
                      <a:pPr indent="0" lvl="0" marL="0" marR="0" rtl="0" algn="ctr">
                        <a:lnSpc>
                          <a:spcPct val="139974"/>
                        </a:lnSpc>
                        <a:spcBef>
                          <a:spcPts val="0"/>
                        </a:spcBef>
                        <a:spcAft>
                          <a:spcPts val="0"/>
                        </a:spcAft>
                        <a:buNone/>
                      </a:pPr>
                      <a:r>
                        <a:rPr lang="en-US" sz="1596" u="none" cap="none" strike="noStrike">
                          <a:solidFill>
                            <a:srgbClr val="000000"/>
                          </a:solidFill>
                          <a:latin typeface="Arial"/>
                          <a:ea typeface="Arial"/>
                          <a:cs typeface="Arial"/>
                          <a:sym typeface="Arial"/>
                        </a:rPr>
                        <a:t>Attractive UI</a:t>
                      </a:r>
                      <a:endParaRPr sz="1100" u="none" cap="none" strike="noStrike"/>
                    </a:p>
                  </a:txBody>
                  <a:tcPr marT="152050" marB="152050" marR="152050" marL="152050" anchor="ctr">
                    <a:lnL cap="flat" cmpd="sng" w="30400">
                      <a:solidFill>
                        <a:srgbClr val="FF9999"/>
                      </a:solidFill>
                      <a:prstDash val="solid"/>
                      <a:round/>
                      <a:headEnd len="sm" w="sm" type="none"/>
                      <a:tailEnd len="sm" w="sm" type="none"/>
                    </a:lnL>
                    <a:lnR cap="flat" cmpd="sng" w="30400">
                      <a:solidFill>
                        <a:srgbClr val="FF9999"/>
                      </a:solidFill>
                      <a:prstDash val="solid"/>
                      <a:round/>
                      <a:headEnd len="sm" w="sm" type="none"/>
                      <a:tailEnd len="sm" w="sm" type="none"/>
                    </a:lnR>
                    <a:lnT cap="flat" cmpd="sng" w="30400">
                      <a:solidFill>
                        <a:srgbClr val="FF9999"/>
                      </a:solidFill>
                      <a:prstDash val="solid"/>
                      <a:round/>
                      <a:headEnd len="sm" w="sm" type="none"/>
                      <a:tailEnd len="sm" w="sm" type="none"/>
                    </a:lnT>
                    <a:lnB cap="flat" cmpd="sng" w="30400">
                      <a:solidFill>
                        <a:srgbClr val="FF9999"/>
                      </a:solidFill>
                      <a:prstDash val="solid"/>
                      <a:round/>
                      <a:headEnd len="sm" w="sm" type="none"/>
                      <a:tailEnd len="sm" w="sm" type="none"/>
                    </a:lnB>
                  </a:tcPr>
                </a:tc>
                <a:tc>
                  <a:txBody>
                    <a:bodyPr/>
                    <a:lstStyle/>
                    <a:p>
                      <a:pPr indent="0" lvl="0" marL="0" marR="0" rtl="0" algn="ctr">
                        <a:lnSpc>
                          <a:spcPct val="203090"/>
                        </a:lnSpc>
                        <a:spcBef>
                          <a:spcPts val="0"/>
                        </a:spcBef>
                        <a:spcAft>
                          <a:spcPts val="0"/>
                        </a:spcAft>
                        <a:buNone/>
                      </a:pPr>
                      <a:r>
                        <a:t/>
                      </a:r>
                      <a:endParaRPr sz="1100" u="none" cap="none" strike="noStrike"/>
                    </a:p>
                  </a:txBody>
                  <a:tcPr marT="152050" marB="152050" marR="152050" marL="152050" anchor="ctr">
                    <a:lnL cap="flat" cmpd="sng" w="30400">
                      <a:solidFill>
                        <a:srgbClr val="FF9999"/>
                      </a:solidFill>
                      <a:prstDash val="solid"/>
                      <a:round/>
                      <a:headEnd len="sm" w="sm" type="none"/>
                      <a:tailEnd len="sm" w="sm" type="none"/>
                    </a:lnL>
                    <a:lnR cap="flat" cmpd="sng" w="30400">
                      <a:solidFill>
                        <a:srgbClr val="FF9999"/>
                      </a:solidFill>
                      <a:prstDash val="solid"/>
                      <a:round/>
                      <a:headEnd len="sm" w="sm" type="none"/>
                      <a:tailEnd len="sm" w="sm" type="none"/>
                    </a:lnR>
                    <a:lnT cap="flat" cmpd="sng" w="30400">
                      <a:solidFill>
                        <a:srgbClr val="FF9999"/>
                      </a:solidFill>
                      <a:prstDash val="solid"/>
                      <a:round/>
                      <a:headEnd len="sm" w="sm" type="none"/>
                      <a:tailEnd len="sm" w="sm" type="none"/>
                    </a:lnT>
                    <a:lnB cap="flat" cmpd="sng" w="30400">
                      <a:solidFill>
                        <a:srgbClr val="FF9999"/>
                      </a:solidFill>
                      <a:prstDash val="solid"/>
                      <a:round/>
                      <a:headEnd len="sm" w="sm" type="none"/>
                      <a:tailEnd len="sm" w="sm" type="none"/>
                    </a:lnB>
                  </a:tcPr>
                </a:tc>
                <a:tc>
                  <a:txBody>
                    <a:bodyPr/>
                    <a:lstStyle/>
                    <a:p>
                      <a:pPr indent="0" lvl="0" marL="0" marR="0" rtl="0" algn="ctr">
                        <a:lnSpc>
                          <a:spcPct val="203090"/>
                        </a:lnSpc>
                        <a:spcBef>
                          <a:spcPts val="0"/>
                        </a:spcBef>
                        <a:spcAft>
                          <a:spcPts val="0"/>
                        </a:spcAft>
                        <a:buNone/>
                      </a:pPr>
                      <a:r>
                        <a:t/>
                      </a:r>
                      <a:endParaRPr sz="1100" u="none" cap="none" strike="noStrike"/>
                    </a:p>
                  </a:txBody>
                  <a:tcPr marT="152050" marB="152050" marR="152050" marL="152050" anchor="ctr">
                    <a:lnL cap="flat" cmpd="sng" w="30400">
                      <a:solidFill>
                        <a:srgbClr val="FF9999"/>
                      </a:solidFill>
                      <a:prstDash val="solid"/>
                      <a:round/>
                      <a:headEnd len="sm" w="sm" type="none"/>
                      <a:tailEnd len="sm" w="sm" type="none"/>
                    </a:lnL>
                    <a:lnR cap="flat" cmpd="sng" w="30400">
                      <a:solidFill>
                        <a:srgbClr val="FF9999"/>
                      </a:solidFill>
                      <a:prstDash val="solid"/>
                      <a:round/>
                      <a:headEnd len="sm" w="sm" type="none"/>
                      <a:tailEnd len="sm" w="sm" type="none"/>
                    </a:lnR>
                    <a:lnT cap="flat" cmpd="sng" w="30400">
                      <a:solidFill>
                        <a:srgbClr val="FF9999"/>
                      </a:solidFill>
                      <a:prstDash val="solid"/>
                      <a:round/>
                      <a:headEnd len="sm" w="sm" type="none"/>
                      <a:tailEnd len="sm" w="sm" type="none"/>
                    </a:lnT>
                    <a:lnB cap="flat" cmpd="sng" w="30400">
                      <a:solidFill>
                        <a:srgbClr val="FF9999"/>
                      </a:solidFill>
                      <a:prstDash val="solid"/>
                      <a:round/>
                      <a:headEnd len="sm" w="sm" type="none"/>
                      <a:tailEnd len="sm" w="sm" type="none"/>
                    </a:lnB>
                  </a:tcPr>
                </a:tc>
              </a:tr>
              <a:tr h="937725">
                <a:tc>
                  <a:txBody>
                    <a:bodyPr/>
                    <a:lstStyle/>
                    <a:p>
                      <a:pPr indent="0" lvl="0" marL="0" marR="0" rtl="0" algn="ctr">
                        <a:lnSpc>
                          <a:spcPct val="139974"/>
                        </a:lnSpc>
                        <a:spcBef>
                          <a:spcPts val="0"/>
                        </a:spcBef>
                        <a:spcAft>
                          <a:spcPts val="0"/>
                        </a:spcAft>
                        <a:buNone/>
                      </a:pPr>
                      <a:r>
                        <a:rPr lang="en-US" sz="1596" u="none" cap="none" strike="noStrike">
                          <a:solidFill>
                            <a:srgbClr val="000000"/>
                          </a:solidFill>
                          <a:latin typeface="Arial"/>
                          <a:ea typeface="Arial"/>
                          <a:cs typeface="Arial"/>
                          <a:sym typeface="Arial"/>
                        </a:rPr>
                        <a:t>Provides risk prediction feature and health recommendations </a:t>
                      </a:r>
                      <a:endParaRPr sz="1100" u="none" cap="none" strike="noStrike"/>
                    </a:p>
                  </a:txBody>
                  <a:tcPr marT="152050" marB="152050" marR="152050" marL="152050" anchor="ctr">
                    <a:lnL cap="flat" cmpd="sng" w="30400">
                      <a:solidFill>
                        <a:srgbClr val="FF9999"/>
                      </a:solidFill>
                      <a:prstDash val="solid"/>
                      <a:round/>
                      <a:headEnd len="sm" w="sm" type="none"/>
                      <a:tailEnd len="sm" w="sm" type="none"/>
                    </a:lnL>
                    <a:lnR cap="flat" cmpd="sng" w="30400">
                      <a:solidFill>
                        <a:srgbClr val="FF9999"/>
                      </a:solidFill>
                      <a:prstDash val="solid"/>
                      <a:round/>
                      <a:headEnd len="sm" w="sm" type="none"/>
                      <a:tailEnd len="sm" w="sm" type="none"/>
                    </a:lnR>
                    <a:lnT cap="flat" cmpd="sng" w="30400">
                      <a:solidFill>
                        <a:srgbClr val="FF9999"/>
                      </a:solidFill>
                      <a:prstDash val="solid"/>
                      <a:round/>
                      <a:headEnd len="sm" w="sm" type="none"/>
                      <a:tailEnd len="sm" w="sm" type="none"/>
                    </a:lnT>
                    <a:lnB cap="flat" cmpd="sng" w="30400">
                      <a:solidFill>
                        <a:srgbClr val="FF9999"/>
                      </a:solidFill>
                      <a:prstDash val="solid"/>
                      <a:round/>
                      <a:headEnd len="sm" w="sm" type="none"/>
                      <a:tailEnd len="sm" w="sm" type="none"/>
                    </a:lnB>
                  </a:tcPr>
                </a:tc>
                <a:tc>
                  <a:txBody>
                    <a:bodyPr/>
                    <a:lstStyle/>
                    <a:p>
                      <a:pPr indent="0" lvl="0" marL="0" marR="0" rtl="0" algn="ctr">
                        <a:lnSpc>
                          <a:spcPct val="203090"/>
                        </a:lnSpc>
                        <a:spcBef>
                          <a:spcPts val="0"/>
                        </a:spcBef>
                        <a:spcAft>
                          <a:spcPts val="0"/>
                        </a:spcAft>
                        <a:buNone/>
                      </a:pPr>
                      <a:r>
                        <a:t/>
                      </a:r>
                      <a:endParaRPr sz="1100" u="none" cap="none" strike="noStrike"/>
                    </a:p>
                  </a:txBody>
                  <a:tcPr marT="152050" marB="152050" marR="152050" marL="152050" anchor="ctr">
                    <a:lnL cap="flat" cmpd="sng" w="30400">
                      <a:solidFill>
                        <a:srgbClr val="FF9999"/>
                      </a:solidFill>
                      <a:prstDash val="solid"/>
                      <a:round/>
                      <a:headEnd len="sm" w="sm" type="none"/>
                      <a:tailEnd len="sm" w="sm" type="none"/>
                    </a:lnL>
                    <a:lnR cap="flat" cmpd="sng" w="30400">
                      <a:solidFill>
                        <a:srgbClr val="FF9999"/>
                      </a:solidFill>
                      <a:prstDash val="solid"/>
                      <a:round/>
                      <a:headEnd len="sm" w="sm" type="none"/>
                      <a:tailEnd len="sm" w="sm" type="none"/>
                    </a:lnR>
                    <a:lnT cap="flat" cmpd="sng" w="30400">
                      <a:solidFill>
                        <a:srgbClr val="FF9999"/>
                      </a:solidFill>
                      <a:prstDash val="solid"/>
                      <a:round/>
                      <a:headEnd len="sm" w="sm" type="none"/>
                      <a:tailEnd len="sm" w="sm" type="none"/>
                    </a:lnT>
                    <a:lnB cap="flat" cmpd="sng" w="30400">
                      <a:solidFill>
                        <a:srgbClr val="FF9999"/>
                      </a:solidFill>
                      <a:prstDash val="solid"/>
                      <a:round/>
                      <a:headEnd len="sm" w="sm" type="none"/>
                      <a:tailEnd len="sm" w="sm" type="none"/>
                    </a:lnB>
                  </a:tcPr>
                </a:tc>
                <a:tc>
                  <a:txBody>
                    <a:bodyPr/>
                    <a:lstStyle/>
                    <a:p>
                      <a:pPr indent="0" lvl="0" marL="0" marR="0" rtl="0" algn="ctr">
                        <a:lnSpc>
                          <a:spcPct val="203090"/>
                        </a:lnSpc>
                        <a:spcBef>
                          <a:spcPts val="0"/>
                        </a:spcBef>
                        <a:spcAft>
                          <a:spcPts val="0"/>
                        </a:spcAft>
                        <a:buNone/>
                      </a:pPr>
                      <a:r>
                        <a:t/>
                      </a:r>
                      <a:endParaRPr sz="1100" u="none" cap="none" strike="noStrike"/>
                    </a:p>
                  </a:txBody>
                  <a:tcPr marT="152050" marB="152050" marR="152050" marL="152050" anchor="ctr">
                    <a:lnL cap="flat" cmpd="sng" w="30400">
                      <a:solidFill>
                        <a:srgbClr val="FF9999"/>
                      </a:solidFill>
                      <a:prstDash val="solid"/>
                      <a:round/>
                      <a:headEnd len="sm" w="sm" type="none"/>
                      <a:tailEnd len="sm" w="sm" type="none"/>
                    </a:lnL>
                    <a:lnR cap="flat" cmpd="sng" w="30400">
                      <a:solidFill>
                        <a:srgbClr val="FF9999"/>
                      </a:solidFill>
                      <a:prstDash val="solid"/>
                      <a:round/>
                      <a:headEnd len="sm" w="sm" type="none"/>
                      <a:tailEnd len="sm" w="sm" type="none"/>
                    </a:lnR>
                    <a:lnT cap="flat" cmpd="sng" w="30400">
                      <a:solidFill>
                        <a:srgbClr val="FF9999"/>
                      </a:solidFill>
                      <a:prstDash val="solid"/>
                      <a:round/>
                      <a:headEnd len="sm" w="sm" type="none"/>
                      <a:tailEnd len="sm" w="sm" type="none"/>
                    </a:lnT>
                    <a:lnB cap="flat" cmpd="sng" w="30400">
                      <a:solidFill>
                        <a:srgbClr val="FF9999"/>
                      </a:solidFill>
                      <a:prstDash val="solid"/>
                      <a:round/>
                      <a:headEnd len="sm" w="sm" type="none"/>
                      <a:tailEnd len="sm" w="sm" type="none"/>
                    </a:lnB>
                  </a:tcPr>
                </a:tc>
              </a:tr>
              <a:tr h="817200">
                <a:tc>
                  <a:txBody>
                    <a:bodyPr/>
                    <a:lstStyle/>
                    <a:p>
                      <a:pPr indent="0" lvl="0" marL="0" marR="0" rtl="0" algn="ctr">
                        <a:lnSpc>
                          <a:spcPct val="139974"/>
                        </a:lnSpc>
                        <a:spcBef>
                          <a:spcPts val="0"/>
                        </a:spcBef>
                        <a:spcAft>
                          <a:spcPts val="0"/>
                        </a:spcAft>
                        <a:buNone/>
                      </a:pPr>
                      <a:r>
                        <a:rPr lang="en-US" sz="1596" u="none" cap="none" strike="noStrike">
                          <a:solidFill>
                            <a:srgbClr val="000000"/>
                          </a:solidFill>
                          <a:latin typeface="Arial"/>
                          <a:ea typeface="Arial"/>
                          <a:cs typeface="Arial"/>
                          <a:sym typeface="Arial"/>
                        </a:rPr>
                        <a:t>Track analysis history for PCOS over time</a:t>
                      </a:r>
                      <a:endParaRPr sz="1100" u="none" cap="none" strike="noStrike"/>
                    </a:p>
                  </a:txBody>
                  <a:tcPr marT="152050" marB="152050" marR="152050" marL="152050" anchor="ctr">
                    <a:lnL cap="flat" cmpd="sng" w="30400">
                      <a:solidFill>
                        <a:srgbClr val="FF9999"/>
                      </a:solidFill>
                      <a:prstDash val="solid"/>
                      <a:round/>
                      <a:headEnd len="sm" w="sm" type="none"/>
                      <a:tailEnd len="sm" w="sm" type="none"/>
                    </a:lnL>
                    <a:lnR cap="flat" cmpd="sng" w="30400">
                      <a:solidFill>
                        <a:srgbClr val="FF9999"/>
                      </a:solidFill>
                      <a:prstDash val="solid"/>
                      <a:round/>
                      <a:headEnd len="sm" w="sm" type="none"/>
                      <a:tailEnd len="sm" w="sm" type="none"/>
                    </a:lnR>
                    <a:lnT cap="flat" cmpd="sng" w="30400">
                      <a:solidFill>
                        <a:srgbClr val="FF9999"/>
                      </a:solidFill>
                      <a:prstDash val="solid"/>
                      <a:round/>
                      <a:headEnd len="sm" w="sm" type="none"/>
                      <a:tailEnd len="sm" w="sm" type="none"/>
                    </a:lnT>
                    <a:lnB cap="flat" cmpd="sng" w="30400">
                      <a:solidFill>
                        <a:srgbClr val="FF9999"/>
                      </a:solidFill>
                      <a:prstDash val="solid"/>
                      <a:round/>
                      <a:headEnd len="sm" w="sm" type="none"/>
                      <a:tailEnd len="sm" w="sm" type="none"/>
                    </a:lnB>
                  </a:tcPr>
                </a:tc>
                <a:tc>
                  <a:txBody>
                    <a:bodyPr/>
                    <a:lstStyle/>
                    <a:p>
                      <a:pPr indent="0" lvl="0" marL="0" marR="0" rtl="0" algn="ctr">
                        <a:lnSpc>
                          <a:spcPct val="139974"/>
                        </a:lnSpc>
                        <a:spcBef>
                          <a:spcPts val="0"/>
                        </a:spcBef>
                        <a:spcAft>
                          <a:spcPts val="0"/>
                        </a:spcAft>
                        <a:buNone/>
                      </a:pPr>
                      <a:r>
                        <a:rPr lang="en-US" sz="1596" u="none" cap="none" strike="noStrike">
                          <a:solidFill>
                            <a:srgbClr val="000000"/>
                          </a:solidFill>
                          <a:latin typeface="Arial"/>
                          <a:ea typeface="Arial"/>
                          <a:cs typeface="Arial"/>
                          <a:sym typeface="Arial"/>
                        </a:rPr>
                        <a:t>Future Development</a:t>
                      </a:r>
                      <a:endParaRPr sz="1100" u="none" cap="none" strike="noStrike"/>
                    </a:p>
                  </a:txBody>
                  <a:tcPr marT="152050" marB="152050" marR="152050" marL="152050" anchor="ctr">
                    <a:lnL cap="flat" cmpd="sng" w="30400">
                      <a:solidFill>
                        <a:srgbClr val="FF9999"/>
                      </a:solidFill>
                      <a:prstDash val="solid"/>
                      <a:round/>
                      <a:headEnd len="sm" w="sm" type="none"/>
                      <a:tailEnd len="sm" w="sm" type="none"/>
                    </a:lnL>
                    <a:lnR cap="flat" cmpd="sng" w="30400">
                      <a:solidFill>
                        <a:srgbClr val="FF9999"/>
                      </a:solidFill>
                      <a:prstDash val="solid"/>
                      <a:round/>
                      <a:headEnd len="sm" w="sm" type="none"/>
                      <a:tailEnd len="sm" w="sm" type="none"/>
                    </a:lnR>
                    <a:lnT cap="flat" cmpd="sng" w="30400">
                      <a:solidFill>
                        <a:srgbClr val="FF9999"/>
                      </a:solidFill>
                      <a:prstDash val="solid"/>
                      <a:round/>
                      <a:headEnd len="sm" w="sm" type="none"/>
                      <a:tailEnd len="sm" w="sm" type="none"/>
                    </a:lnT>
                    <a:lnB cap="flat" cmpd="sng" w="30400">
                      <a:solidFill>
                        <a:srgbClr val="FF9999"/>
                      </a:solidFill>
                      <a:prstDash val="solid"/>
                      <a:round/>
                      <a:headEnd len="sm" w="sm" type="none"/>
                      <a:tailEnd len="sm" w="sm" type="none"/>
                    </a:lnB>
                  </a:tcPr>
                </a:tc>
                <a:tc>
                  <a:txBody>
                    <a:bodyPr/>
                    <a:lstStyle/>
                    <a:p>
                      <a:pPr indent="0" lvl="0" marL="0" marR="0" rtl="0" algn="ctr">
                        <a:lnSpc>
                          <a:spcPct val="203090"/>
                        </a:lnSpc>
                        <a:spcBef>
                          <a:spcPts val="0"/>
                        </a:spcBef>
                        <a:spcAft>
                          <a:spcPts val="0"/>
                        </a:spcAft>
                        <a:buNone/>
                      </a:pPr>
                      <a:r>
                        <a:t/>
                      </a:r>
                      <a:endParaRPr sz="1100" u="none" cap="none" strike="noStrike"/>
                    </a:p>
                  </a:txBody>
                  <a:tcPr marT="152050" marB="152050" marR="152050" marL="152050" anchor="ctr">
                    <a:lnL cap="flat" cmpd="sng" w="30400">
                      <a:solidFill>
                        <a:srgbClr val="FF9999"/>
                      </a:solidFill>
                      <a:prstDash val="solid"/>
                      <a:round/>
                      <a:headEnd len="sm" w="sm" type="none"/>
                      <a:tailEnd len="sm" w="sm" type="none"/>
                    </a:lnL>
                    <a:lnR cap="flat" cmpd="sng" w="30400">
                      <a:solidFill>
                        <a:srgbClr val="FF9999"/>
                      </a:solidFill>
                      <a:prstDash val="solid"/>
                      <a:round/>
                      <a:headEnd len="sm" w="sm" type="none"/>
                      <a:tailEnd len="sm" w="sm" type="none"/>
                    </a:lnR>
                    <a:lnT cap="flat" cmpd="sng" w="30400">
                      <a:solidFill>
                        <a:srgbClr val="FF9999"/>
                      </a:solidFill>
                      <a:prstDash val="solid"/>
                      <a:round/>
                      <a:headEnd len="sm" w="sm" type="none"/>
                      <a:tailEnd len="sm" w="sm" type="none"/>
                    </a:lnT>
                    <a:lnB cap="flat" cmpd="sng" w="30400">
                      <a:solidFill>
                        <a:srgbClr val="FF9999"/>
                      </a:solidFill>
                      <a:prstDash val="solid"/>
                      <a:round/>
                      <a:headEnd len="sm" w="sm" type="none"/>
                      <a:tailEnd len="sm" w="sm" type="none"/>
                    </a:lnB>
                  </a:tcPr>
                </a:tc>
              </a:tr>
              <a:tr h="817200">
                <a:tc>
                  <a:txBody>
                    <a:bodyPr/>
                    <a:lstStyle/>
                    <a:p>
                      <a:pPr indent="0" lvl="0" marL="0" marR="0" rtl="0" algn="ctr">
                        <a:lnSpc>
                          <a:spcPct val="139974"/>
                        </a:lnSpc>
                        <a:spcBef>
                          <a:spcPts val="0"/>
                        </a:spcBef>
                        <a:spcAft>
                          <a:spcPts val="0"/>
                        </a:spcAft>
                        <a:buNone/>
                      </a:pPr>
                      <a:r>
                        <a:rPr lang="en-US" sz="1596" u="none" cap="none" strike="noStrike">
                          <a:solidFill>
                            <a:srgbClr val="000000"/>
                          </a:solidFill>
                          <a:latin typeface="Arial"/>
                          <a:ea typeface="Arial"/>
                          <a:cs typeface="Arial"/>
                          <a:sym typeface="Arial"/>
                        </a:rPr>
                        <a:t>Discussion forum with the community</a:t>
                      </a:r>
                      <a:endParaRPr sz="1100" u="none" cap="none" strike="noStrike"/>
                    </a:p>
                  </a:txBody>
                  <a:tcPr marT="152050" marB="152050" marR="152050" marL="152050" anchor="ctr">
                    <a:lnL cap="flat" cmpd="sng" w="30400">
                      <a:solidFill>
                        <a:srgbClr val="FF9999"/>
                      </a:solidFill>
                      <a:prstDash val="solid"/>
                      <a:round/>
                      <a:headEnd len="sm" w="sm" type="none"/>
                      <a:tailEnd len="sm" w="sm" type="none"/>
                    </a:lnL>
                    <a:lnR cap="flat" cmpd="sng" w="30400">
                      <a:solidFill>
                        <a:srgbClr val="FF9999"/>
                      </a:solidFill>
                      <a:prstDash val="solid"/>
                      <a:round/>
                      <a:headEnd len="sm" w="sm" type="none"/>
                      <a:tailEnd len="sm" w="sm" type="none"/>
                    </a:lnR>
                    <a:lnT cap="flat" cmpd="sng" w="30400">
                      <a:solidFill>
                        <a:srgbClr val="FF9999"/>
                      </a:solidFill>
                      <a:prstDash val="solid"/>
                      <a:round/>
                      <a:headEnd len="sm" w="sm" type="none"/>
                      <a:tailEnd len="sm" w="sm" type="none"/>
                    </a:lnT>
                    <a:lnB cap="flat" cmpd="sng" w="30400">
                      <a:solidFill>
                        <a:srgbClr val="FF9999"/>
                      </a:solidFill>
                      <a:prstDash val="solid"/>
                      <a:round/>
                      <a:headEnd len="sm" w="sm" type="none"/>
                      <a:tailEnd len="sm" w="sm" type="none"/>
                    </a:lnB>
                  </a:tcPr>
                </a:tc>
                <a:tc>
                  <a:txBody>
                    <a:bodyPr/>
                    <a:lstStyle/>
                    <a:p>
                      <a:pPr indent="0" lvl="0" marL="0" marR="0" rtl="0" algn="ctr">
                        <a:lnSpc>
                          <a:spcPct val="139974"/>
                        </a:lnSpc>
                        <a:spcBef>
                          <a:spcPts val="0"/>
                        </a:spcBef>
                        <a:spcAft>
                          <a:spcPts val="0"/>
                        </a:spcAft>
                        <a:buNone/>
                      </a:pPr>
                      <a:r>
                        <a:rPr lang="en-US" sz="1596" u="none" cap="none" strike="noStrike">
                          <a:solidFill>
                            <a:srgbClr val="000000"/>
                          </a:solidFill>
                          <a:latin typeface="Arial"/>
                          <a:ea typeface="Arial"/>
                          <a:cs typeface="Arial"/>
                          <a:sym typeface="Arial"/>
                        </a:rPr>
                        <a:t>Future Development</a:t>
                      </a:r>
                      <a:endParaRPr sz="1100" u="none" cap="none" strike="noStrike"/>
                    </a:p>
                  </a:txBody>
                  <a:tcPr marT="152050" marB="152050" marR="152050" marL="152050" anchor="ctr">
                    <a:lnL cap="flat" cmpd="sng" w="30400">
                      <a:solidFill>
                        <a:srgbClr val="FF9999"/>
                      </a:solidFill>
                      <a:prstDash val="solid"/>
                      <a:round/>
                      <a:headEnd len="sm" w="sm" type="none"/>
                      <a:tailEnd len="sm" w="sm" type="none"/>
                    </a:lnL>
                    <a:lnR cap="flat" cmpd="sng" w="30400">
                      <a:solidFill>
                        <a:srgbClr val="FF9999"/>
                      </a:solidFill>
                      <a:prstDash val="solid"/>
                      <a:round/>
                      <a:headEnd len="sm" w="sm" type="none"/>
                      <a:tailEnd len="sm" w="sm" type="none"/>
                    </a:lnR>
                    <a:lnT cap="flat" cmpd="sng" w="30400">
                      <a:solidFill>
                        <a:srgbClr val="FF9999"/>
                      </a:solidFill>
                      <a:prstDash val="solid"/>
                      <a:round/>
                      <a:headEnd len="sm" w="sm" type="none"/>
                      <a:tailEnd len="sm" w="sm" type="none"/>
                    </a:lnT>
                    <a:lnB cap="flat" cmpd="sng" w="30400">
                      <a:solidFill>
                        <a:srgbClr val="FF9999"/>
                      </a:solidFill>
                      <a:prstDash val="solid"/>
                      <a:round/>
                      <a:headEnd len="sm" w="sm" type="none"/>
                      <a:tailEnd len="sm" w="sm" type="none"/>
                    </a:lnB>
                  </a:tcPr>
                </a:tc>
                <a:tc>
                  <a:txBody>
                    <a:bodyPr/>
                    <a:lstStyle/>
                    <a:p>
                      <a:pPr indent="0" lvl="0" marL="0" marR="0" rtl="0" algn="ctr">
                        <a:lnSpc>
                          <a:spcPct val="203090"/>
                        </a:lnSpc>
                        <a:spcBef>
                          <a:spcPts val="0"/>
                        </a:spcBef>
                        <a:spcAft>
                          <a:spcPts val="0"/>
                        </a:spcAft>
                        <a:buNone/>
                      </a:pPr>
                      <a:r>
                        <a:t/>
                      </a:r>
                      <a:endParaRPr sz="1100" u="none" cap="none" strike="noStrike"/>
                    </a:p>
                  </a:txBody>
                  <a:tcPr marT="152050" marB="152050" marR="152050" marL="152050" anchor="ctr">
                    <a:lnL cap="flat" cmpd="sng" w="30400">
                      <a:solidFill>
                        <a:srgbClr val="FF9999"/>
                      </a:solidFill>
                      <a:prstDash val="solid"/>
                      <a:round/>
                      <a:headEnd len="sm" w="sm" type="none"/>
                      <a:tailEnd len="sm" w="sm" type="none"/>
                    </a:lnL>
                    <a:lnR cap="flat" cmpd="sng" w="30400">
                      <a:solidFill>
                        <a:srgbClr val="FF9999"/>
                      </a:solidFill>
                      <a:prstDash val="solid"/>
                      <a:round/>
                      <a:headEnd len="sm" w="sm" type="none"/>
                      <a:tailEnd len="sm" w="sm" type="none"/>
                    </a:lnR>
                    <a:lnT cap="flat" cmpd="sng" w="30400">
                      <a:solidFill>
                        <a:srgbClr val="FF9999"/>
                      </a:solidFill>
                      <a:prstDash val="solid"/>
                      <a:round/>
                      <a:headEnd len="sm" w="sm" type="none"/>
                      <a:tailEnd len="sm" w="sm" type="none"/>
                    </a:lnT>
                    <a:lnB cap="flat" cmpd="sng" w="30400">
                      <a:solidFill>
                        <a:srgbClr val="FF9999"/>
                      </a:solidFill>
                      <a:prstDash val="solid"/>
                      <a:round/>
                      <a:headEnd len="sm" w="sm" type="none"/>
                      <a:tailEnd len="sm" w="sm" type="none"/>
                    </a:lnB>
                  </a:tcPr>
                </a:tc>
              </a:tr>
              <a:tr h="817200">
                <a:tc>
                  <a:txBody>
                    <a:bodyPr/>
                    <a:lstStyle/>
                    <a:p>
                      <a:pPr indent="0" lvl="0" marL="0" marR="0" rtl="0" algn="ctr">
                        <a:lnSpc>
                          <a:spcPct val="139974"/>
                        </a:lnSpc>
                        <a:spcBef>
                          <a:spcPts val="0"/>
                        </a:spcBef>
                        <a:spcAft>
                          <a:spcPts val="0"/>
                        </a:spcAft>
                        <a:buNone/>
                      </a:pPr>
                      <a:r>
                        <a:rPr lang="en-US" sz="1596" u="none" cap="none" strike="noStrike">
                          <a:solidFill>
                            <a:srgbClr val="000000"/>
                          </a:solidFill>
                          <a:latin typeface="Arial"/>
                          <a:ea typeface="Arial"/>
                          <a:cs typeface="Arial"/>
                          <a:sym typeface="Arial"/>
                        </a:rPr>
                        <a:t>Chat with personal healthcare provider</a:t>
                      </a:r>
                      <a:endParaRPr sz="1100" u="none" cap="none" strike="noStrike"/>
                    </a:p>
                  </a:txBody>
                  <a:tcPr marT="152050" marB="152050" marR="152050" marL="152050" anchor="ctr">
                    <a:lnL cap="flat" cmpd="sng" w="30400">
                      <a:solidFill>
                        <a:srgbClr val="FF9999"/>
                      </a:solidFill>
                      <a:prstDash val="solid"/>
                      <a:round/>
                      <a:headEnd len="sm" w="sm" type="none"/>
                      <a:tailEnd len="sm" w="sm" type="none"/>
                    </a:lnL>
                    <a:lnR cap="flat" cmpd="sng" w="30400">
                      <a:solidFill>
                        <a:srgbClr val="FF9999"/>
                      </a:solidFill>
                      <a:prstDash val="solid"/>
                      <a:round/>
                      <a:headEnd len="sm" w="sm" type="none"/>
                      <a:tailEnd len="sm" w="sm" type="none"/>
                    </a:lnR>
                    <a:lnT cap="flat" cmpd="sng" w="30400">
                      <a:solidFill>
                        <a:srgbClr val="FF9999"/>
                      </a:solidFill>
                      <a:prstDash val="solid"/>
                      <a:round/>
                      <a:headEnd len="sm" w="sm" type="none"/>
                      <a:tailEnd len="sm" w="sm" type="none"/>
                    </a:lnT>
                    <a:lnB cap="flat" cmpd="sng" w="30400">
                      <a:solidFill>
                        <a:srgbClr val="FF9999"/>
                      </a:solidFill>
                      <a:prstDash val="solid"/>
                      <a:round/>
                      <a:headEnd len="sm" w="sm" type="none"/>
                      <a:tailEnd len="sm" w="sm" type="none"/>
                    </a:lnB>
                  </a:tcPr>
                </a:tc>
                <a:tc>
                  <a:txBody>
                    <a:bodyPr/>
                    <a:lstStyle/>
                    <a:p>
                      <a:pPr indent="0" lvl="0" marL="0" marR="0" rtl="0" algn="ctr">
                        <a:lnSpc>
                          <a:spcPct val="139974"/>
                        </a:lnSpc>
                        <a:spcBef>
                          <a:spcPts val="0"/>
                        </a:spcBef>
                        <a:spcAft>
                          <a:spcPts val="0"/>
                        </a:spcAft>
                        <a:buNone/>
                      </a:pPr>
                      <a:r>
                        <a:rPr lang="en-US" sz="1596" u="none" cap="none" strike="noStrike">
                          <a:solidFill>
                            <a:srgbClr val="000000"/>
                          </a:solidFill>
                          <a:latin typeface="Arial"/>
                          <a:ea typeface="Arial"/>
                          <a:cs typeface="Arial"/>
                          <a:sym typeface="Arial"/>
                        </a:rPr>
                        <a:t>Future Development</a:t>
                      </a:r>
                      <a:endParaRPr sz="1100" u="none" cap="none" strike="noStrike"/>
                    </a:p>
                  </a:txBody>
                  <a:tcPr marT="152050" marB="152050" marR="152050" marL="152050" anchor="ctr">
                    <a:lnL cap="flat" cmpd="sng" w="30400">
                      <a:solidFill>
                        <a:srgbClr val="FF9999"/>
                      </a:solidFill>
                      <a:prstDash val="solid"/>
                      <a:round/>
                      <a:headEnd len="sm" w="sm" type="none"/>
                      <a:tailEnd len="sm" w="sm" type="none"/>
                    </a:lnL>
                    <a:lnR cap="flat" cmpd="sng" w="30400">
                      <a:solidFill>
                        <a:srgbClr val="FF9999"/>
                      </a:solidFill>
                      <a:prstDash val="solid"/>
                      <a:round/>
                      <a:headEnd len="sm" w="sm" type="none"/>
                      <a:tailEnd len="sm" w="sm" type="none"/>
                    </a:lnR>
                    <a:lnT cap="flat" cmpd="sng" w="30400">
                      <a:solidFill>
                        <a:srgbClr val="FF9999"/>
                      </a:solidFill>
                      <a:prstDash val="solid"/>
                      <a:round/>
                      <a:headEnd len="sm" w="sm" type="none"/>
                      <a:tailEnd len="sm" w="sm" type="none"/>
                    </a:lnT>
                    <a:lnB cap="flat" cmpd="sng" w="30400">
                      <a:solidFill>
                        <a:srgbClr val="FF9999"/>
                      </a:solidFill>
                      <a:prstDash val="solid"/>
                      <a:round/>
                      <a:headEnd len="sm" w="sm" type="none"/>
                      <a:tailEnd len="sm" w="sm" type="none"/>
                    </a:lnB>
                  </a:tcPr>
                </a:tc>
                <a:tc>
                  <a:txBody>
                    <a:bodyPr/>
                    <a:lstStyle/>
                    <a:p>
                      <a:pPr indent="0" lvl="0" marL="0" marR="0" rtl="0" algn="ctr">
                        <a:lnSpc>
                          <a:spcPct val="203090"/>
                        </a:lnSpc>
                        <a:spcBef>
                          <a:spcPts val="0"/>
                        </a:spcBef>
                        <a:spcAft>
                          <a:spcPts val="0"/>
                        </a:spcAft>
                        <a:buNone/>
                      </a:pPr>
                      <a:r>
                        <a:t/>
                      </a:r>
                      <a:endParaRPr sz="1100" u="none" cap="none" strike="noStrike"/>
                    </a:p>
                  </a:txBody>
                  <a:tcPr marT="152050" marB="152050" marR="152050" marL="152050" anchor="ctr">
                    <a:lnL cap="flat" cmpd="sng" w="30400">
                      <a:solidFill>
                        <a:srgbClr val="FF9999"/>
                      </a:solidFill>
                      <a:prstDash val="solid"/>
                      <a:round/>
                      <a:headEnd len="sm" w="sm" type="none"/>
                      <a:tailEnd len="sm" w="sm" type="none"/>
                    </a:lnL>
                    <a:lnR cap="flat" cmpd="sng" w="30400">
                      <a:solidFill>
                        <a:srgbClr val="FF9999"/>
                      </a:solidFill>
                      <a:prstDash val="solid"/>
                      <a:round/>
                      <a:headEnd len="sm" w="sm" type="none"/>
                      <a:tailEnd len="sm" w="sm" type="none"/>
                    </a:lnR>
                    <a:lnT cap="flat" cmpd="sng" w="30400">
                      <a:solidFill>
                        <a:srgbClr val="FF9999"/>
                      </a:solidFill>
                      <a:prstDash val="solid"/>
                      <a:round/>
                      <a:headEnd len="sm" w="sm" type="none"/>
                      <a:tailEnd len="sm" w="sm" type="none"/>
                    </a:lnT>
                    <a:lnB cap="flat" cmpd="sng" w="30400">
                      <a:solidFill>
                        <a:srgbClr val="FF9999"/>
                      </a:solidFill>
                      <a:prstDash val="solid"/>
                      <a:round/>
                      <a:headEnd len="sm" w="sm" type="none"/>
                      <a:tailEnd len="sm" w="sm" type="none"/>
                    </a:lnB>
                  </a:tcPr>
                </a:tc>
              </a:tr>
            </a:tbl>
          </a:graphicData>
        </a:graphic>
      </p:graphicFrame>
      <p:sp>
        <p:nvSpPr>
          <p:cNvPr id="293" name="Google Shape;293;p10"/>
          <p:cNvSpPr/>
          <p:nvPr/>
        </p:nvSpPr>
        <p:spPr>
          <a:xfrm>
            <a:off x="13216112" y="3635530"/>
            <a:ext cx="379118" cy="292395"/>
          </a:xfrm>
          <a:custGeom>
            <a:rect b="b" l="l" r="r" t="t"/>
            <a:pathLst>
              <a:path extrusionOk="0" h="292395" w="379118">
                <a:moveTo>
                  <a:pt x="0" y="0"/>
                </a:moveTo>
                <a:lnTo>
                  <a:pt x="379117" y="0"/>
                </a:lnTo>
                <a:lnTo>
                  <a:pt x="379117" y="292395"/>
                </a:lnTo>
                <a:lnTo>
                  <a:pt x="0" y="292395"/>
                </a:lnTo>
                <a:lnTo>
                  <a:pt x="0" y="0"/>
                </a:lnTo>
                <a:close/>
              </a:path>
            </a:pathLst>
          </a:custGeom>
          <a:blipFill rotWithShape="1">
            <a:blip r:embed="rId4">
              <a:alphaModFix/>
            </a:blip>
            <a:stretch>
              <a:fillRect b="0" l="0" r="0" t="0"/>
            </a:stretch>
          </a:blipFill>
          <a:ln>
            <a:noFill/>
          </a:ln>
        </p:spPr>
      </p:sp>
      <p:sp>
        <p:nvSpPr>
          <p:cNvPr id="294" name="Google Shape;294;p10"/>
          <p:cNvSpPr/>
          <p:nvPr/>
        </p:nvSpPr>
        <p:spPr>
          <a:xfrm>
            <a:off x="15853246" y="3676294"/>
            <a:ext cx="293127" cy="292395"/>
          </a:xfrm>
          <a:custGeom>
            <a:rect b="b" l="l" r="r" t="t"/>
            <a:pathLst>
              <a:path extrusionOk="0" h="292395" w="293127">
                <a:moveTo>
                  <a:pt x="0" y="0"/>
                </a:moveTo>
                <a:lnTo>
                  <a:pt x="293127" y="0"/>
                </a:lnTo>
                <a:lnTo>
                  <a:pt x="293127" y="292395"/>
                </a:lnTo>
                <a:lnTo>
                  <a:pt x="0" y="292395"/>
                </a:lnTo>
                <a:lnTo>
                  <a:pt x="0" y="0"/>
                </a:lnTo>
                <a:close/>
              </a:path>
            </a:pathLst>
          </a:custGeom>
          <a:blipFill rotWithShape="1">
            <a:blip r:embed="rId5">
              <a:alphaModFix/>
            </a:blip>
            <a:stretch>
              <a:fillRect b="0" l="0" r="0" t="0"/>
            </a:stretch>
          </a:blipFill>
          <a:ln>
            <a:noFill/>
          </a:ln>
        </p:spPr>
      </p:sp>
      <p:sp>
        <p:nvSpPr>
          <p:cNvPr id="295" name="Google Shape;295;p10"/>
          <p:cNvSpPr/>
          <p:nvPr/>
        </p:nvSpPr>
        <p:spPr>
          <a:xfrm>
            <a:off x="13216112" y="2886901"/>
            <a:ext cx="379118" cy="292395"/>
          </a:xfrm>
          <a:custGeom>
            <a:rect b="b" l="l" r="r" t="t"/>
            <a:pathLst>
              <a:path extrusionOk="0" h="292395" w="379118">
                <a:moveTo>
                  <a:pt x="0" y="0"/>
                </a:moveTo>
                <a:lnTo>
                  <a:pt x="379117" y="0"/>
                </a:lnTo>
                <a:lnTo>
                  <a:pt x="379117" y="292395"/>
                </a:lnTo>
                <a:lnTo>
                  <a:pt x="0" y="292395"/>
                </a:lnTo>
                <a:lnTo>
                  <a:pt x="0" y="0"/>
                </a:lnTo>
                <a:close/>
              </a:path>
            </a:pathLst>
          </a:custGeom>
          <a:blipFill rotWithShape="1">
            <a:blip r:embed="rId4">
              <a:alphaModFix/>
            </a:blip>
            <a:stretch>
              <a:fillRect b="0" l="0" r="0" t="0"/>
            </a:stretch>
          </a:blipFill>
          <a:ln>
            <a:noFill/>
          </a:ln>
        </p:spPr>
      </p:sp>
      <p:sp>
        <p:nvSpPr>
          <p:cNvPr id="296" name="Google Shape;296;p10"/>
          <p:cNvSpPr/>
          <p:nvPr/>
        </p:nvSpPr>
        <p:spPr>
          <a:xfrm>
            <a:off x="13216112" y="4551765"/>
            <a:ext cx="379118" cy="292395"/>
          </a:xfrm>
          <a:custGeom>
            <a:rect b="b" l="l" r="r" t="t"/>
            <a:pathLst>
              <a:path extrusionOk="0" h="292395" w="379118">
                <a:moveTo>
                  <a:pt x="0" y="0"/>
                </a:moveTo>
                <a:lnTo>
                  <a:pt x="379117" y="0"/>
                </a:lnTo>
                <a:lnTo>
                  <a:pt x="379117" y="292394"/>
                </a:lnTo>
                <a:lnTo>
                  <a:pt x="0" y="292394"/>
                </a:lnTo>
                <a:lnTo>
                  <a:pt x="0" y="0"/>
                </a:lnTo>
                <a:close/>
              </a:path>
            </a:pathLst>
          </a:custGeom>
          <a:blipFill rotWithShape="1">
            <a:blip r:embed="rId4">
              <a:alphaModFix/>
            </a:blip>
            <a:stretch>
              <a:fillRect b="0" l="0" r="0" t="0"/>
            </a:stretch>
          </a:blipFill>
          <a:ln>
            <a:noFill/>
          </a:ln>
        </p:spPr>
      </p:sp>
      <p:sp>
        <p:nvSpPr>
          <p:cNvPr id="297" name="Google Shape;297;p10"/>
          <p:cNvSpPr/>
          <p:nvPr/>
        </p:nvSpPr>
        <p:spPr>
          <a:xfrm>
            <a:off x="15810251" y="2927665"/>
            <a:ext cx="379118" cy="292395"/>
          </a:xfrm>
          <a:custGeom>
            <a:rect b="b" l="l" r="r" t="t"/>
            <a:pathLst>
              <a:path extrusionOk="0" h="292395" w="379118">
                <a:moveTo>
                  <a:pt x="0" y="0"/>
                </a:moveTo>
                <a:lnTo>
                  <a:pt x="379118" y="0"/>
                </a:lnTo>
                <a:lnTo>
                  <a:pt x="379118" y="292395"/>
                </a:lnTo>
                <a:lnTo>
                  <a:pt x="0" y="292395"/>
                </a:lnTo>
                <a:lnTo>
                  <a:pt x="0" y="0"/>
                </a:lnTo>
                <a:close/>
              </a:path>
            </a:pathLst>
          </a:custGeom>
          <a:blipFill rotWithShape="1">
            <a:blip r:embed="rId4">
              <a:alphaModFix/>
            </a:blip>
            <a:stretch>
              <a:fillRect b="0" l="0" r="0" t="0"/>
            </a:stretch>
          </a:blipFill>
          <a:ln>
            <a:noFill/>
          </a:ln>
        </p:spPr>
      </p:sp>
      <p:sp>
        <p:nvSpPr>
          <p:cNvPr id="298" name="Google Shape;298;p10"/>
          <p:cNvSpPr/>
          <p:nvPr/>
        </p:nvSpPr>
        <p:spPr>
          <a:xfrm>
            <a:off x="15853246" y="4545165"/>
            <a:ext cx="293127" cy="292395"/>
          </a:xfrm>
          <a:custGeom>
            <a:rect b="b" l="l" r="r" t="t"/>
            <a:pathLst>
              <a:path extrusionOk="0" h="292395" w="293127">
                <a:moveTo>
                  <a:pt x="0" y="0"/>
                </a:moveTo>
                <a:lnTo>
                  <a:pt x="293127" y="0"/>
                </a:lnTo>
                <a:lnTo>
                  <a:pt x="293127" y="292395"/>
                </a:lnTo>
                <a:lnTo>
                  <a:pt x="0" y="292395"/>
                </a:lnTo>
                <a:lnTo>
                  <a:pt x="0" y="0"/>
                </a:lnTo>
                <a:close/>
              </a:path>
            </a:pathLst>
          </a:custGeom>
          <a:blipFill rotWithShape="1">
            <a:blip r:embed="rId5">
              <a:alphaModFix/>
            </a:blip>
            <a:stretch>
              <a:fillRect b="0" l="0" r="0" t="0"/>
            </a:stretch>
          </a:blipFill>
          <a:ln>
            <a:noFill/>
          </a:ln>
        </p:spPr>
      </p:sp>
      <p:sp>
        <p:nvSpPr>
          <p:cNvPr id="299" name="Google Shape;299;p10"/>
          <p:cNvSpPr/>
          <p:nvPr/>
        </p:nvSpPr>
        <p:spPr>
          <a:xfrm>
            <a:off x="15873434" y="5339327"/>
            <a:ext cx="293127" cy="292395"/>
          </a:xfrm>
          <a:custGeom>
            <a:rect b="b" l="l" r="r" t="t"/>
            <a:pathLst>
              <a:path extrusionOk="0" h="292395" w="293127">
                <a:moveTo>
                  <a:pt x="0" y="0"/>
                </a:moveTo>
                <a:lnTo>
                  <a:pt x="293127" y="0"/>
                </a:lnTo>
                <a:lnTo>
                  <a:pt x="293127" y="292395"/>
                </a:lnTo>
                <a:lnTo>
                  <a:pt x="0" y="292395"/>
                </a:lnTo>
                <a:lnTo>
                  <a:pt x="0" y="0"/>
                </a:lnTo>
                <a:close/>
              </a:path>
            </a:pathLst>
          </a:custGeom>
          <a:blipFill rotWithShape="1">
            <a:blip r:embed="rId5">
              <a:alphaModFix/>
            </a:blip>
            <a:stretch>
              <a:fillRect b="0" l="0" r="0" t="0"/>
            </a:stretch>
          </a:blipFill>
          <a:ln>
            <a:noFill/>
          </a:ln>
        </p:spPr>
      </p:sp>
      <p:sp>
        <p:nvSpPr>
          <p:cNvPr id="300" name="Google Shape;300;p10"/>
          <p:cNvSpPr/>
          <p:nvPr/>
        </p:nvSpPr>
        <p:spPr>
          <a:xfrm>
            <a:off x="15873434" y="6133490"/>
            <a:ext cx="293127" cy="292395"/>
          </a:xfrm>
          <a:custGeom>
            <a:rect b="b" l="l" r="r" t="t"/>
            <a:pathLst>
              <a:path extrusionOk="0" h="292395" w="293127">
                <a:moveTo>
                  <a:pt x="0" y="0"/>
                </a:moveTo>
                <a:lnTo>
                  <a:pt x="293127" y="0"/>
                </a:lnTo>
                <a:lnTo>
                  <a:pt x="293127" y="292395"/>
                </a:lnTo>
                <a:lnTo>
                  <a:pt x="0" y="292395"/>
                </a:lnTo>
                <a:lnTo>
                  <a:pt x="0" y="0"/>
                </a:lnTo>
                <a:close/>
              </a:path>
            </a:pathLst>
          </a:custGeom>
          <a:blipFill rotWithShape="1">
            <a:blip r:embed="rId5">
              <a:alphaModFix/>
            </a:blip>
            <a:stretch>
              <a:fillRect b="0" l="0" r="0" t="0"/>
            </a:stretch>
          </a:blipFill>
          <a:ln>
            <a:noFill/>
          </a:ln>
        </p:spPr>
      </p:sp>
      <p:sp>
        <p:nvSpPr>
          <p:cNvPr id="301" name="Google Shape;301;p10"/>
          <p:cNvSpPr/>
          <p:nvPr/>
        </p:nvSpPr>
        <p:spPr>
          <a:xfrm>
            <a:off x="15853246" y="7006516"/>
            <a:ext cx="293127" cy="292395"/>
          </a:xfrm>
          <a:custGeom>
            <a:rect b="b" l="l" r="r" t="t"/>
            <a:pathLst>
              <a:path extrusionOk="0" h="292395" w="293127">
                <a:moveTo>
                  <a:pt x="0" y="0"/>
                </a:moveTo>
                <a:lnTo>
                  <a:pt x="293127" y="0"/>
                </a:lnTo>
                <a:lnTo>
                  <a:pt x="293127" y="292395"/>
                </a:lnTo>
                <a:lnTo>
                  <a:pt x="0" y="292395"/>
                </a:lnTo>
                <a:lnTo>
                  <a:pt x="0" y="0"/>
                </a:lnTo>
                <a:close/>
              </a:path>
            </a:pathLst>
          </a:custGeom>
          <a:blipFill rotWithShape="1">
            <a:blip r:embed="rId5">
              <a:alphaModFix/>
            </a:blip>
            <a:stretch>
              <a:fillRect b="0" l="0" r="0" t="0"/>
            </a:stretch>
          </a:blipFill>
          <a:ln>
            <a:noFill/>
          </a:ln>
        </p:spPr>
      </p:sp>
      <p:sp>
        <p:nvSpPr>
          <p:cNvPr id="302" name="Google Shape;302;p10"/>
          <p:cNvSpPr/>
          <p:nvPr/>
        </p:nvSpPr>
        <p:spPr>
          <a:xfrm>
            <a:off x="326089" y="115252"/>
            <a:ext cx="518805" cy="775783"/>
          </a:xfrm>
          <a:custGeom>
            <a:rect b="b" l="l" r="r" t="t"/>
            <a:pathLst>
              <a:path extrusionOk="0" h="775783" w="518805">
                <a:moveTo>
                  <a:pt x="0" y="0"/>
                </a:moveTo>
                <a:lnTo>
                  <a:pt x="518805" y="0"/>
                </a:lnTo>
                <a:lnTo>
                  <a:pt x="518805" y="775783"/>
                </a:lnTo>
                <a:lnTo>
                  <a:pt x="0" y="775783"/>
                </a:lnTo>
                <a:lnTo>
                  <a:pt x="0" y="0"/>
                </a:lnTo>
                <a:close/>
              </a:path>
            </a:pathLst>
          </a:custGeom>
          <a:blipFill rotWithShape="1">
            <a:blip r:embed="rId6">
              <a:alphaModFix/>
            </a:blip>
            <a:stretch>
              <a:fillRect b="0" l="0" r="0" t="0"/>
            </a:stretch>
          </a:blipFill>
          <a:ln>
            <a:noFill/>
          </a:ln>
        </p:spPr>
      </p:sp>
      <p:sp>
        <p:nvSpPr>
          <p:cNvPr id="303" name="Google Shape;303;p10"/>
          <p:cNvSpPr/>
          <p:nvPr/>
        </p:nvSpPr>
        <p:spPr>
          <a:xfrm>
            <a:off x="1028700" y="-88033"/>
            <a:ext cx="2026052" cy="979068"/>
          </a:xfrm>
          <a:custGeom>
            <a:rect b="b" l="l" r="r" t="t"/>
            <a:pathLst>
              <a:path extrusionOk="0" h="979068" w="2026052">
                <a:moveTo>
                  <a:pt x="0" y="0"/>
                </a:moveTo>
                <a:lnTo>
                  <a:pt x="2026052" y="0"/>
                </a:lnTo>
                <a:lnTo>
                  <a:pt x="2026052" y="979068"/>
                </a:lnTo>
                <a:lnTo>
                  <a:pt x="0" y="979068"/>
                </a:lnTo>
                <a:lnTo>
                  <a:pt x="0" y="0"/>
                </a:lnTo>
                <a:close/>
              </a:path>
            </a:pathLst>
          </a:custGeom>
          <a:blipFill rotWithShape="1">
            <a:blip r:embed="rId7">
              <a:alphaModFix/>
            </a:blip>
            <a:stretch>
              <a:fillRect b="-70278" l="-48400" r="-51751" t="-36812"/>
            </a:stretch>
          </a:blipFill>
          <a:ln>
            <a:noFill/>
          </a:ln>
        </p:spPr>
      </p:sp>
      <p:sp>
        <p:nvSpPr>
          <p:cNvPr id="304" name="Google Shape;304;p10"/>
          <p:cNvSpPr/>
          <p:nvPr/>
        </p:nvSpPr>
        <p:spPr>
          <a:xfrm flipH="1">
            <a:off x="326089" y="6004864"/>
            <a:ext cx="2612898" cy="4114800"/>
          </a:xfrm>
          <a:custGeom>
            <a:rect b="b" l="l" r="r" t="t"/>
            <a:pathLst>
              <a:path extrusionOk="0" h="4114800" w="2612898">
                <a:moveTo>
                  <a:pt x="2612898" y="0"/>
                </a:moveTo>
                <a:lnTo>
                  <a:pt x="0" y="0"/>
                </a:lnTo>
                <a:lnTo>
                  <a:pt x="0" y="4114800"/>
                </a:lnTo>
                <a:lnTo>
                  <a:pt x="2612898" y="4114800"/>
                </a:lnTo>
                <a:lnTo>
                  <a:pt x="2612898" y="0"/>
                </a:lnTo>
                <a:close/>
              </a:path>
            </a:pathLst>
          </a:custGeom>
          <a:blipFill rotWithShape="1">
            <a:blip r:embed="rId8">
              <a:alphaModFix/>
            </a:blip>
            <a:stretch>
              <a:fillRect b="0" l="0" r="0" t="0"/>
            </a:stretch>
          </a:blipFill>
          <a:ln>
            <a:noFill/>
          </a:ln>
        </p:spPr>
      </p:sp>
      <p:sp>
        <p:nvSpPr>
          <p:cNvPr id="305" name="Google Shape;305;p10"/>
          <p:cNvSpPr txBox="1"/>
          <p:nvPr/>
        </p:nvSpPr>
        <p:spPr>
          <a:xfrm>
            <a:off x="8911538" y="1038225"/>
            <a:ext cx="6397291" cy="385445"/>
          </a:xfrm>
          <a:prstGeom prst="rect">
            <a:avLst/>
          </a:prstGeom>
          <a:noFill/>
          <a:ln>
            <a:noFill/>
          </a:ln>
        </p:spPr>
        <p:txBody>
          <a:bodyPr anchorCtr="0" anchor="t" bIns="0" lIns="0" spcFirstLastPara="1" rIns="0" wrap="square" tIns="0">
            <a:spAutoFit/>
          </a:bodyPr>
          <a:lstStyle/>
          <a:p>
            <a:pPr indent="0" lvl="0" marL="0" marR="0" rtl="0" algn="ctr">
              <a:lnSpc>
                <a:spcPct val="110003"/>
              </a:lnSpc>
              <a:spcBef>
                <a:spcPts val="0"/>
              </a:spcBef>
              <a:spcAft>
                <a:spcPts val="0"/>
              </a:spcAft>
              <a:buNone/>
            </a:pPr>
            <a:r>
              <a:rPr b="0" i="0" lang="en-US" sz="2599" u="none" cap="none" strike="noStrike">
                <a:solidFill>
                  <a:srgbClr val="000000"/>
                </a:solidFill>
                <a:latin typeface="Arial"/>
                <a:ea typeface="Arial"/>
                <a:cs typeface="Arial"/>
                <a:sym typeface="Arial"/>
              </a:rPr>
              <a:t>Our Apps compared with the other !</a:t>
            </a:r>
            <a:endParaRPr/>
          </a:p>
        </p:txBody>
      </p:sp>
      <p:sp>
        <p:nvSpPr>
          <p:cNvPr id="306" name="Google Shape;306;p10"/>
          <p:cNvSpPr txBox="1"/>
          <p:nvPr/>
        </p:nvSpPr>
        <p:spPr>
          <a:xfrm>
            <a:off x="111122" y="910085"/>
            <a:ext cx="1132224" cy="178796"/>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0" i="0" lang="en-US" sz="1340" u="none" cap="none" strike="noStrike">
                <a:solidFill>
                  <a:srgbClr val="E457A5"/>
                </a:solidFill>
                <a:latin typeface="Arial"/>
                <a:ea typeface="Arial"/>
                <a:cs typeface="Arial"/>
                <a:sym typeface="Arial"/>
              </a:rPr>
              <a:t>PCOS Pal</a:t>
            </a:r>
            <a:endParaRPr/>
          </a:p>
        </p:txBody>
      </p:sp>
      <p:sp>
        <p:nvSpPr>
          <p:cNvPr id="307" name="Google Shape;307;p10"/>
          <p:cNvSpPr/>
          <p:nvPr/>
        </p:nvSpPr>
        <p:spPr>
          <a:xfrm>
            <a:off x="1632538" y="3304788"/>
            <a:ext cx="4788413" cy="2430120"/>
          </a:xfrm>
          <a:custGeom>
            <a:rect b="b" l="l" r="r" t="t"/>
            <a:pathLst>
              <a:path extrusionOk="0" h="2430120" w="4788413">
                <a:moveTo>
                  <a:pt x="0" y="0"/>
                </a:moveTo>
                <a:lnTo>
                  <a:pt x="4788414" y="0"/>
                </a:lnTo>
                <a:lnTo>
                  <a:pt x="4788414" y="2430119"/>
                </a:lnTo>
                <a:lnTo>
                  <a:pt x="0" y="2430119"/>
                </a:lnTo>
                <a:lnTo>
                  <a:pt x="0" y="0"/>
                </a:lnTo>
                <a:close/>
              </a:path>
            </a:pathLst>
          </a:custGeom>
          <a:blipFill rotWithShape="1">
            <a:blip r:embed="rId9">
              <a:alphaModFix/>
            </a:blip>
            <a:stretch>
              <a:fillRect b="0" l="0" r="0" t="0"/>
            </a:stretch>
          </a:blipFill>
          <a:ln>
            <a:noFill/>
          </a:ln>
        </p:spPr>
      </p:sp>
      <p:sp>
        <p:nvSpPr>
          <p:cNvPr id="308" name="Google Shape;308;p10"/>
          <p:cNvSpPr txBox="1"/>
          <p:nvPr/>
        </p:nvSpPr>
        <p:spPr>
          <a:xfrm>
            <a:off x="2156616" y="3670080"/>
            <a:ext cx="3740258" cy="1407474"/>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5310" u="none" cap="none" strike="noStrike">
                <a:solidFill>
                  <a:srgbClr val="000000"/>
                </a:solidFill>
                <a:latin typeface="Arial"/>
                <a:ea typeface="Arial"/>
                <a:cs typeface="Arial"/>
                <a:sym typeface="Arial"/>
              </a:rPr>
              <a:t>Why </a:t>
            </a:r>
            <a:endParaRPr/>
          </a:p>
          <a:p>
            <a:pPr indent="0" lvl="0" marL="0" marR="0" rtl="0" algn="ctr">
              <a:lnSpc>
                <a:spcPct val="100000"/>
              </a:lnSpc>
              <a:spcBef>
                <a:spcPts val="0"/>
              </a:spcBef>
              <a:spcAft>
                <a:spcPts val="0"/>
              </a:spcAft>
              <a:buNone/>
            </a:pPr>
            <a:r>
              <a:rPr b="0" i="0" lang="en-US" sz="5310" u="none" cap="none" strike="noStrike">
                <a:solidFill>
                  <a:srgbClr val="000000"/>
                </a:solidFill>
                <a:latin typeface="Arial"/>
                <a:ea typeface="Arial"/>
                <a:cs typeface="Arial"/>
                <a:sym typeface="Arial"/>
              </a:rPr>
              <a:t>PCOS Pal ?</a:t>
            </a:r>
            <a:endParaRPr/>
          </a:p>
        </p:txBody>
      </p:sp>
      <p:sp>
        <p:nvSpPr>
          <p:cNvPr id="309" name="Google Shape;309;p10"/>
          <p:cNvSpPr/>
          <p:nvPr/>
        </p:nvSpPr>
        <p:spPr>
          <a:xfrm>
            <a:off x="13216112" y="5339327"/>
            <a:ext cx="379118" cy="292395"/>
          </a:xfrm>
          <a:custGeom>
            <a:rect b="b" l="l" r="r" t="t"/>
            <a:pathLst>
              <a:path extrusionOk="0" h="292395" w="379118">
                <a:moveTo>
                  <a:pt x="0" y="0"/>
                </a:moveTo>
                <a:lnTo>
                  <a:pt x="379117" y="0"/>
                </a:lnTo>
                <a:lnTo>
                  <a:pt x="379117" y="292395"/>
                </a:lnTo>
                <a:lnTo>
                  <a:pt x="0" y="292395"/>
                </a:lnTo>
                <a:lnTo>
                  <a:pt x="0" y="0"/>
                </a:lnTo>
                <a:close/>
              </a:path>
            </a:pathLst>
          </a:custGeom>
          <a:blipFill rotWithShape="1">
            <a:blip r:embed="rId4">
              <a:alphaModFix/>
            </a:blip>
            <a:stretch>
              <a:fillRect b="0" l="0" r="0" t="0"/>
            </a:stretch>
          </a:blipFill>
          <a:ln>
            <a:noFill/>
          </a:ln>
        </p:spPr>
      </p:sp>
      <p:sp>
        <p:nvSpPr>
          <p:cNvPr id="310" name="Google Shape;310;p10"/>
          <p:cNvSpPr/>
          <p:nvPr/>
        </p:nvSpPr>
        <p:spPr>
          <a:xfrm>
            <a:off x="15873434" y="7916067"/>
            <a:ext cx="293127" cy="292395"/>
          </a:xfrm>
          <a:custGeom>
            <a:rect b="b" l="l" r="r" t="t"/>
            <a:pathLst>
              <a:path extrusionOk="0" h="292395" w="293127">
                <a:moveTo>
                  <a:pt x="0" y="0"/>
                </a:moveTo>
                <a:lnTo>
                  <a:pt x="293127" y="0"/>
                </a:lnTo>
                <a:lnTo>
                  <a:pt x="293127" y="292395"/>
                </a:lnTo>
                <a:lnTo>
                  <a:pt x="0" y="292395"/>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6EF"/>
        </a:solidFill>
      </p:bgPr>
    </p:bg>
    <p:spTree>
      <p:nvGrpSpPr>
        <p:cNvPr id="314" name="Shape 314"/>
        <p:cNvGrpSpPr/>
        <p:nvPr/>
      </p:nvGrpSpPr>
      <p:grpSpPr>
        <a:xfrm>
          <a:off x="0" y="0"/>
          <a:ext cx="0" cy="0"/>
          <a:chOff x="0" y="0"/>
          <a:chExt cx="0" cy="0"/>
        </a:xfrm>
      </p:grpSpPr>
      <p:grpSp>
        <p:nvGrpSpPr>
          <p:cNvPr id="315" name="Google Shape;315;p11"/>
          <p:cNvGrpSpPr/>
          <p:nvPr/>
        </p:nvGrpSpPr>
        <p:grpSpPr>
          <a:xfrm>
            <a:off x="12423473" y="0"/>
            <a:ext cx="6245684" cy="3086101"/>
            <a:chOff x="0" y="0"/>
            <a:chExt cx="1644954" cy="812800"/>
          </a:xfrm>
        </p:grpSpPr>
        <p:sp>
          <p:nvSpPr>
            <p:cNvPr id="316" name="Google Shape;316;p11"/>
            <p:cNvSpPr/>
            <p:nvPr/>
          </p:nvSpPr>
          <p:spPr>
            <a:xfrm>
              <a:off x="0" y="0"/>
              <a:ext cx="1644954" cy="396723"/>
            </a:xfrm>
            <a:custGeom>
              <a:rect b="b" l="l" r="r" t="t"/>
              <a:pathLst>
                <a:path extrusionOk="0" h="396723" w="1644954">
                  <a:moveTo>
                    <a:pt x="63218" y="0"/>
                  </a:moveTo>
                  <a:lnTo>
                    <a:pt x="1581736" y="0"/>
                  </a:lnTo>
                  <a:cubicBezTo>
                    <a:pt x="1598503" y="0"/>
                    <a:pt x="1614582" y="6660"/>
                    <a:pt x="1626438" y="18516"/>
                  </a:cubicBezTo>
                  <a:cubicBezTo>
                    <a:pt x="1638293" y="30372"/>
                    <a:pt x="1644954" y="46451"/>
                    <a:pt x="1644954" y="63218"/>
                  </a:cubicBezTo>
                  <a:lnTo>
                    <a:pt x="1644954" y="333505"/>
                  </a:lnTo>
                  <a:cubicBezTo>
                    <a:pt x="1644954" y="350272"/>
                    <a:pt x="1638293" y="366351"/>
                    <a:pt x="1626438" y="378207"/>
                  </a:cubicBezTo>
                  <a:cubicBezTo>
                    <a:pt x="1614582" y="390063"/>
                    <a:pt x="1598503" y="396723"/>
                    <a:pt x="1581736" y="396723"/>
                  </a:cubicBezTo>
                  <a:lnTo>
                    <a:pt x="63218" y="396723"/>
                  </a:lnTo>
                  <a:cubicBezTo>
                    <a:pt x="46451" y="396723"/>
                    <a:pt x="30372" y="390063"/>
                    <a:pt x="18516" y="378207"/>
                  </a:cubicBezTo>
                  <a:cubicBezTo>
                    <a:pt x="6660" y="366351"/>
                    <a:pt x="0" y="350272"/>
                    <a:pt x="0" y="333505"/>
                  </a:cubicBezTo>
                  <a:lnTo>
                    <a:pt x="0" y="63218"/>
                  </a:lnTo>
                  <a:cubicBezTo>
                    <a:pt x="0" y="46451"/>
                    <a:pt x="6660" y="30372"/>
                    <a:pt x="18516" y="18516"/>
                  </a:cubicBezTo>
                  <a:cubicBezTo>
                    <a:pt x="30372" y="6660"/>
                    <a:pt x="46451" y="0"/>
                    <a:pt x="63218" y="0"/>
                  </a:cubicBezTo>
                  <a:close/>
                </a:path>
              </a:pathLst>
            </a:custGeom>
            <a:solidFill>
              <a:srgbClr val="FFA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1"/>
            <p:cNvSpPr txBox="1"/>
            <p:nvPr/>
          </p:nvSpPr>
          <p:spPr>
            <a:xfrm>
              <a:off x="0" y="28575"/>
              <a:ext cx="812800" cy="784225"/>
            </a:xfrm>
            <a:prstGeom prst="rect">
              <a:avLst/>
            </a:prstGeom>
            <a:noFill/>
            <a:ln>
              <a:noFill/>
            </a:ln>
          </p:spPr>
          <p:txBody>
            <a:bodyPr anchorCtr="0" anchor="ctr" bIns="50800" lIns="50800" spcFirstLastPara="1" rIns="50800" wrap="square" tIns="50800">
              <a:noAutofit/>
            </a:bodyPr>
            <a:lstStyle/>
            <a:p>
              <a:pPr indent="0" lvl="0" marL="0" marR="0" rtl="0" algn="ctr">
                <a:lnSpc>
                  <a:spcPct val="11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18" name="Google Shape;318;p11"/>
          <p:cNvSpPr txBox="1"/>
          <p:nvPr/>
        </p:nvSpPr>
        <p:spPr>
          <a:xfrm>
            <a:off x="13859650" y="-80975"/>
            <a:ext cx="4338300" cy="1345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8740" u="none" cap="none" strike="noStrike">
                <a:solidFill>
                  <a:srgbClr val="000000"/>
                </a:solidFill>
                <a:latin typeface="Open Sans"/>
                <a:ea typeface="Open Sans"/>
                <a:cs typeface="Open Sans"/>
                <a:sym typeface="Open Sans"/>
              </a:rPr>
              <a:t>DEMO</a:t>
            </a:r>
            <a:endParaRPr/>
          </a:p>
        </p:txBody>
      </p:sp>
      <p:sp>
        <p:nvSpPr>
          <p:cNvPr id="319" name="Google Shape;319;p11"/>
          <p:cNvSpPr/>
          <p:nvPr/>
        </p:nvSpPr>
        <p:spPr>
          <a:xfrm>
            <a:off x="326089" y="115252"/>
            <a:ext cx="518805" cy="775783"/>
          </a:xfrm>
          <a:custGeom>
            <a:rect b="b" l="l" r="r" t="t"/>
            <a:pathLst>
              <a:path extrusionOk="0" h="775783" w="518805">
                <a:moveTo>
                  <a:pt x="0" y="0"/>
                </a:moveTo>
                <a:lnTo>
                  <a:pt x="518805" y="0"/>
                </a:lnTo>
                <a:lnTo>
                  <a:pt x="518805" y="775783"/>
                </a:lnTo>
                <a:lnTo>
                  <a:pt x="0" y="775783"/>
                </a:lnTo>
                <a:lnTo>
                  <a:pt x="0" y="0"/>
                </a:lnTo>
                <a:close/>
              </a:path>
            </a:pathLst>
          </a:custGeom>
          <a:blipFill rotWithShape="1">
            <a:blip r:embed="rId3">
              <a:alphaModFix/>
            </a:blip>
            <a:stretch>
              <a:fillRect b="0" l="0" r="0" t="0"/>
            </a:stretch>
          </a:blipFill>
          <a:ln>
            <a:noFill/>
          </a:ln>
        </p:spPr>
      </p:sp>
      <p:sp>
        <p:nvSpPr>
          <p:cNvPr id="320" name="Google Shape;320;p11"/>
          <p:cNvSpPr/>
          <p:nvPr/>
        </p:nvSpPr>
        <p:spPr>
          <a:xfrm>
            <a:off x="1028700" y="-88033"/>
            <a:ext cx="2026052" cy="979068"/>
          </a:xfrm>
          <a:custGeom>
            <a:rect b="b" l="l" r="r" t="t"/>
            <a:pathLst>
              <a:path extrusionOk="0" h="979068" w="2026052">
                <a:moveTo>
                  <a:pt x="0" y="0"/>
                </a:moveTo>
                <a:lnTo>
                  <a:pt x="2026052" y="0"/>
                </a:lnTo>
                <a:lnTo>
                  <a:pt x="2026052" y="979068"/>
                </a:lnTo>
                <a:lnTo>
                  <a:pt x="0" y="979068"/>
                </a:lnTo>
                <a:lnTo>
                  <a:pt x="0" y="0"/>
                </a:lnTo>
                <a:close/>
              </a:path>
            </a:pathLst>
          </a:custGeom>
          <a:blipFill rotWithShape="1">
            <a:blip r:embed="rId4">
              <a:alphaModFix/>
            </a:blip>
            <a:stretch>
              <a:fillRect b="-70278" l="-48400" r="-51751" t="-36812"/>
            </a:stretch>
          </a:blipFill>
          <a:ln>
            <a:noFill/>
          </a:ln>
        </p:spPr>
      </p:sp>
      <p:sp>
        <p:nvSpPr>
          <p:cNvPr id="321" name="Google Shape;321;p11"/>
          <p:cNvSpPr txBox="1"/>
          <p:nvPr/>
        </p:nvSpPr>
        <p:spPr>
          <a:xfrm>
            <a:off x="111122" y="910085"/>
            <a:ext cx="1132224" cy="178796"/>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0" i="0" lang="en-US" sz="1340" u="none" cap="none" strike="noStrike">
                <a:solidFill>
                  <a:srgbClr val="E457A5"/>
                </a:solidFill>
                <a:latin typeface="Arial"/>
                <a:ea typeface="Arial"/>
                <a:cs typeface="Arial"/>
                <a:sym typeface="Arial"/>
              </a:rPr>
              <a:t>PCOS Pal</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6EF"/>
        </a:solidFill>
      </p:bgPr>
    </p:bg>
    <p:spTree>
      <p:nvGrpSpPr>
        <p:cNvPr id="325" name="Shape 325"/>
        <p:cNvGrpSpPr/>
        <p:nvPr/>
      </p:nvGrpSpPr>
      <p:grpSpPr>
        <a:xfrm>
          <a:off x="0" y="0"/>
          <a:ext cx="0" cy="0"/>
          <a:chOff x="0" y="0"/>
          <a:chExt cx="0" cy="0"/>
        </a:xfrm>
      </p:grpSpPr>
      <p:sp>
        <p:nvSpPr>
          <p:cNvPr id="326" name="Google Shape;326;p12"/>
          <p:cNvSpPr/>
          <p:nvPr/>
        </p:nvSpPr>
        <p:spPr>
          <a:xfrm rot="5400000">
            <a:off x="14209316" y="8809296"/>
            <a:ext cx="5722341" cy="2486617"/>
          </a:xfrm>
          <a:custGeom>
            <a:rect b="b" l="l" r="r" t="t"/>
            <a:pathLst>
              <a:path extrusionOk="0" h="2486617" w="5722341">
                <a:moveTo>
                  <a:pt x="0" y="0"/>
                </a:moveTo>
                <a:lnTo>
                  <a:pt x="5722341" y="0"/>
                </a:lnTo>
                <a:lnTo>
                  <a:pt x="5722341" y="2486618"/>
                </a:lnTo>
                <a:lnTo>
                  <a:pt x="0" y="2486618"/>
                </a:lnTo>
                <a:lnTo>
                  <a:pt x="0" y="0"/>
                </a:lnTo>
                <a:close/>
              </a:path>
            </a:pathLst>
          </a:custGeom>
          <a:blipFill rotWithShape="1">
            <a:blip r:embed="rId3">
              <a:alphaModFix amt="71000"/>
            </a:blip>
            <a:stretch>
              <a:fillRect b="0" l="0" r="0" t="0"/>
            </a:stretch>
          </a:blipFill>
          <a:ln>
            <a:noFill/>
          </a:ln>
        </p:spPr>
      </p:sp>
      <p:sp>
        <p:nvSpPr>
          <p:cNvPr id="327" name="Google Shape;327;p12"/>
          <p:cNvSpPr/>
          <p:nvPr/>
        </p:nvSpPr>
        <p:spPr>
          <a:xfrm>
            <a:off x="326089" y="115252"/>
            <a:ext cx="518805" cy="775783"/>
          </a:xfrm>
          <a:custGeom>
            <a:rect b="b" l="l" r="r" t="t"/>
            <a:pathLst>
              <a:path extrusionOk="0" h="775783" w="518805">
                <a:moveTo>
                  <a:pt x="0" y="0"/>
                </a:moveTo>
                <a:lnTo>
                  <a:pt x="518805" y="0"/>
                </a:lnTo>
                <a:lnTo>
                  <a:pt x="518805" y="775783"/>
                </a:lnTo>
                <a:lnTo>
                  <a:pt x="0" y="775783"/>
                </a:lnTo>
                <a:lnTo>
                  <a:pt x="0" y="0"/>
                </a:lnTo>
                <a:close/>
              </a:path>
            </a:pathLst>
          </a:custGeom>
          <a:blipFill rotWithShape="1">
            <a:blip r:embed="rId4">
              <a:alphaModFix/>
            </a:blip>
            <a:stretch>
              <a:fillRect b="0" l="0" r="0" t="0"/>
            </a:stretch>
          </a:blipFill>
          <a:ln>
            <a:noFill/>
          </a:ln>
        </p:spPr>
      </p:sp>
      <p:sp>
        <p:nvSpPr>
          <p:cNvPr id="328" name="Google Shape;328;p12"/>
          <p:cNvSpPr/>
          <p:nvPr/>
        </p:nvSpPr>
        <p:spPr>
          <a:xfrm>
            <a:off x="1028700" y="-88033"/>
            <a:ext cx="2026052" cy="979068"/>
          </a:xfrm>
          <a:custGeom>
            <a:rect b="b" l="l" r="r" t="t"/>
            <a:pathLst>
              <a:path extrusionOk="0" h="979068" w="2026052">
                <a:moveTo>
                  <a:pt x="0" y="0"/>
                </a:moveTo>
                <a:lnTo>
                  <a:pt x="2026052" y="0"/>
                </a:lnTo>
                <a:lnTo>
                  <a:pt x="2026052" y="979068"/>
                </a:lnTo>
                <a:lnTo>
                  <a:pt x="0" y="979068"/>
                </a:lnTo>
                <a:lnTo>
                  <a:pt x="0" y="0"/>
                </a:lnTo>
                <a:close/>
              </a:path>
            </a:pathLst>
          </a:custGeom>
          <a:blipFill rotWithShape="1">
            <a:blip r:embed="rId5">
              <a:alphaModFix/>
            </a:blip>
            <a:stretch>
              <a:fillRect b="-70278" l="-48400" r="-51751" t="-36812"/>
            </a:stretch>
          </a:blipFill>
          <a:ln>
            <a:noFill/>
          </a:ln>
        </p:spPr>
      </p:sp>
      <p:grpSp>
        <p:nvGrpSpPr>
          <p:cNvPr id="329" name="Google Shape;329;p12"/>
          <p:cNvGrpSpPr/>
          <p:nvPr/>
        </p:nvGrpSpPr>
        <p:grpSpPr>
          <a:xfrm>
            <a:off x="14221261" y="103458"/>
            <a:ext cx="3925485" cy="799372"/>
            <a:chOff x="0" y="0"/>
            <a:chExt cx="5233981" cy="1065829"/>
          </a:xfrm>
        </p:grpSpPr>
        <p:sp>
          <p:nvSpPr>
            <p:cNvPr id="330" name="Google Shape;330;p12"/>
            <p:cNvSpPr/>
            <p:nvPr/>
          </p:nvSpPr>
          <p:spPr>
            <a:xfrm>
              <a:off x="0" y="0"/>
              <a:ext cx="5233981" cy="1065829"/>
            </a:xfrm>
            <a:custGeom>
              <a:rect b="b" l="l" r="r" t="t"/>
              <a:pathLst>
                <a:path extrusionOk="0" h="1065829" w="5233981">
                  <a:moveTo>
                    <a:pt x="0" y="0"/>
                  </a:moveTo>
                  <a:lnTo>
                    <a:pt x="5233981" y="0"/>
                  </a:lnTo>
                  <a:lnTo>
                    <a:pt x="5233981" y="1065829"/>
                  </a:lnTo>
                  <a:lnTo>
                    <a:pt x="0" y="1065829"/>
                  </a:lnTo>
                  <a:lnTo>
                    <a:pt x="0" y="0"/>
                  </a:lnTo>
                  <a:close/>
                </a:path>
              </a:pathLst>
            </a:custGeom>
            <a:blipFill rotWithShape="1">
              <a:blip r:embed="rId6">
                <a:alphaModFix/>
              </a:blip>
              <a:stretch>
                <a:fillRect b="0" l="0" r="0" t="0"/>
              </a:stretch>
            </a:blipFill>
            <a:ln>
              <a:noFill/>
            </a:ln>
          </p:spPr>
        </p:sp>
        <p:sp>
          <p:nvSpPr>
            <p:cNvPr id="331" name="Google Shape;331;p12"/>
            <p:cNvSpPr txBox="1"/>
            <p:nvPr/>
          </p:nvSpPr>
          <p:spPr>
            <a:xfrm>
              <a:off x="435080" y="60751"/>
              <a:ext cx="3695168" cy="896702"/>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1950" u="none" cap="none" strike="noStrike">
                  <a:solidFill>
                    <a:srgbClr val="000000"/>
                  </a:solidFill>
                  <a:latin typeface="Open Sans"/>
                  <a:ea typeface="Open Sans"/>
                  <a:cs typeface="Open Sans"/>
                  <a:sym typeface="Open Sans"/>
                </a:rPr>
                <a:t>Result :</a:t>
              </a:r>
              <a:endParaRPr/>
            </a:p>
            <a:p>
              <a:pPr indent="0" lvl="0" marL="0" marR="0" rtl="0" algn="just">
                <a:lnSpc>
                  <a:spcPct val="140000"/>
                </a:lnSpc>
                <a:spcBef>
                  <a:spcPts val="0"/>
                </a:spcBef>
                <a:spcAft>
                  <a:spcPts val="0"/>
                </a:spcAft>
                <a:buNone/>
              </a:pPr>
              <a:r>
                <a:rPr b="1" i="0" lang="en-US" sz="1950" u="none" cap="none" strike="noStrike">
                  <a:solidFill>
                    <a:srgbClr val="000000"/>
                  </a:solidFill>
                  <a:latin typeface="Open Sans"/>
                  <a:ea typeface="Open Sans"/>
                  <a:cs typeface="Open Sans"/>
                  <a:sym typeface="Open Sans"/>
                </a:rPr>
                <a:t>Machine Learning</a:t>
              </a:r>
              <a:endParaRPr/>
            </a:p>
          </p:txBody>
        </p:sp>
      </p:grpSp>
      <p:sp>
        <p:nvSpPr>
          <p:cNvPr id="332" name="Google Shape;332;p12"/>
          <p:cNvSpPr/>
          <p:nvPr/>
        </p:nvSpPr>
        <p:spPr>
          <a:xfrm>
            <a:off x="8858157" y="989958"/>
            <a:ext cx="4902604" cy="3898780"/>
          </a:xfrm>
          <a:custGeom>
            <a:rect b="b" l="l" r="r" t="t"/>
            <a:pathLst>
              <a:path extrusionOk="0" h="3898780" w="4902604">
                <a:moveTo>
                  <a:pt x="0" y="0"/>
                </a:moveTo>
                <a:lnTo>
                  <a:pt x="4902603" y="0"/>
                </a:lnTo>
                <a:lnTo>
                  <a:pt x="4902603" y="3898780"/>
                </a:lnTo>
                <a:lnTo>
                  <a:pt x="0" y="3898780"/>
                </a:lnTo>
                <a:lnTo>
                  <a:pt x="0" y="0"/>
                </a:lnTo>
                <a:close/>
              </a:path>
            </a:pathLst>
          </a:custGeom>
          <a:blipFill rotWithShape="1">
            <a:blip r:embed="rId7">
              <a:alphaModFix/>
            </a:blip>
            <a:stretch>
              <a:fillRect b="0" l="0" r="0" t="0"/>
            </a:stretch>
          </a:blipFill>
          <a:ln>
            <a:noFill/>
          </a:ln>
        </p:spPr>
      </p:sp>
      <p:sp>
        <p:nvSpPr>
          <p:cNvPr id="333" name="Google Shape;333;p12"/>
          <p:cNvSpPr/>
          <p:nvPr/>
        </p:nvSpPr>
        <p:spPr>
          <a:xfrm>
            <a:off x="8858157" y="4888738"/>
            <a:ext cx="4902604" cy="3898780"/>
          </a:xfrm>
          <a:custGeom>
            <a:rect b="b" l="l" r="r" t="t"/>
            <a:pathLst>
              <a:path extrusionOk="0" h="3898780" w="4902604">
                <a:moveTo>
                  <a:pt x="0" y="0"/>
                </a:moveTo>
                <a:lnTo>
                  <a:pt x="4902603" y="0"/>
                </a:lnTo>
                <a:lnTo>
                  <a:pt x="4902603" y="3898780"/>
                </a:lnTo>
                <a:lnTo>
                  <a:pt x="0" y="3898780"/>
                </a:lnTo>
                <a:lnTo>
                  <a:pt x="0" y="0"/>
                </a:lnTo>
                <a:close/>
              </a:path>
            </a:pathLst>
          </a:custGeom>
          <a:blipFill rotWithShape="1">
            <a:blip r:embed="rId8">
              <a:alphaModFix/>
            </a:blip>
            <a:stretch>
              <a:fillRect b="0" l="0" r="0" t="0"/>
            </a:stretch>
          </a:blipFill>
          <a:ln>
            <a:noFill/>
          </a:ln>
        </p:spPr>
      </p:sp>
      <p:sp>
        <p:nvSpPr>
          <p:cNvPr id="334" name="Google Shape;334;p12"/>
          <p:cNvSpPr txBox="1"/>
          <p:nvPr/>
        </p:nvSpPr>
        <p:spPr>
          <a:xfrm>
            <a:off x="111122" y="910085"/>
            <a:ext cx="1132224" cy="178796"/>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0" i="0" lang="en-US" sz="1340" u="none" cap="none" strike="noStrike">
                <a:solidFill>
                  <a:srgbClr val="E457A5"/>
                </a:solidFill>
                <a:latin typeface="Arial"/>
                <a:ea typeface="Arial"/>
                <a:cs typeface="Arial"/>
                <a:sym typeface="Arial"/>
              </a:rPr>
              <a:t>PCOS Pal</a:t>
            </a:r>
            <a:endParaRPr/>
          </a:p>
        </p:txBody>
      </p:sp>
      <p:sp>
        <p:nvSpPr>
          <p:cNvPr id="335" name="Google Shape;335;p12"/>
          <p:cNvSpPr txBox="1"/>
          <p:nvPr/>
        </p:nvSpPr>
        <p:spPr>
          <a:xfrm>
            <a:off x="9115107" y="8948604"/>
            <a:ext cx="4388704" cy="890007"/>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710" u="none" cap="none" strike="noStrike">
                <a:solidFill>
                  <a:srgbClr val="000000"/>
                </a:solidFill>
                <a:latin typeface="Arial"/>
                <a:ea typeface="Arial"/>
                <a:cs typeface="Arial"/>
                <a:sym typeface="Arial"/>
              </a:rPr>
              <a:t>More detail about our work:</a:t>
            </a:r>
            <a:endParaRPr/>
          </a:p>
          <a:p>
            <a:pPr indent="0" lvl="0" marL="0" marR="0" rtl="0" algn="ctr">
              <a:lnSpc>
                <a:spcPct val="140000"/>
              </a:lnSpc>
              <a:spcBef>
                <a:spcPts val="0"/>
              </a:spcBef>
              <a:spcAft>
                <a:spcPts val="0"/>
              </a:spcAft>
              <a:buNone/>
            </a:pPr>
            <a:r>
              <a:rPr b="0" i="0" lang="en-US" sz="1710" u="sng" cap="none" strike="noStrike">
                <a:solidFill>
                  <a:srgbClr val="4AB4D8"/>
                </a:solidFill>
                <a:latin typeface="Arial"/>
                <a:ea typeface="Arial"/>
                <a:cs typeface="Arial"/>
                <a:sym typeface="Arial"/>
                <a:hlinkClick r:id="rId9">
                  <a:extLst>
                    <a:ext uri="{A12FA001-AC4F-418D-AE19-62706E023703}">
                      <ahyp:hlinkClr val="tx"/>
                    </a:ext>
                  </a:extLst>
                </a:hlinkClick>
              </a:rPr>
              <a:t>https://github.com/ardhikaptr11/pcos-detection/blob/main/pcos-detection.ipynb</a:t>
            </a:r>
            <a:endParaRPr/>
          </a:p>
        </p:txBody>
      </p:sp>
      <p:grpSp>
        <p:nvGrpSpPr>
          <p:cNvPr id="336" name="Google Shape;336;p12"/>
          <p:cNvGrpSpPr/>
          <p:nvPr/>
        </p:nvGrpSpPr>
        <p:grpSpPr>
          <a:xfrm>
            <a:off x="1028700" y="1554048"/>
            <a:ext cx="7600565" cy="7704252"/>
            <a:chOff x="0" y="-66675"/>
            <a:chExt cx="10134086" cy="10272336"/>
          </a:xfrm>
        </p:grpSpPr>
        <p:sp>
          <p:nvSpPr>
            <p:cNvPr id="337" name="Google Shape;337;p12"/>
            <p:cNvSpPr txBox="1"/>
            <p:nvPr/>
          </p:nvSpPr>
          <p:spPr>
            <a:xfrm>
              <a:off x="0" y="-66675"/>
              <a:ext cx="6717880" cy="777399"/>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3545" u="none" cap="none" strike="noStrike">
                  <a:solidFill>
                    <a:srgbClr val="FD81EC"/>
                  </a:solidFill>
                  <a:latin typeface="Open Sans"/>
                  <a:ea typeface="Open Sans"/>
                  <a:cs typeface="Open Sans"/>
                  <a:sym typeface="Open Sans"/>
                </a:rPr>
                <a:t>Dataset</a:t>
              </a:r>
              <a:endParaRPr/>
            </a:p>
          </p:txBody>
        </p:sp>
        <p:sp>
          <p:nvSpPr>
            <p:cNvPr id="338" name="Google Shape;338;p12"/>
            <p:cNvSpPr txBox="1"/>
            <p:nvPr/>
          </p:nvSpPr>
          <p:spPr>
            <a:xfrm>
              <a:off x="0" y="2908269"/>
              <a:ext cx="6717880" cy="777399"/>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3545" u="none" cap="none" strike="noStrike">
                  <a:solidFill>
                    <a:srgbClr val="FD81EC"/>
                  </a:solidFill>
                  <a:latin typeface="Open Sans"/>
                  <a:ea typeface="Open Sans"/>
                  <a:cs typeface="Open Sans"/>
                  <a:sym typeface="Open Sans"/>
                </a:rPr>
                <a:t>Model Architecture</a:t>
              </a:r>
              <a:endParaRPr/>
            </a:p>
          </p:txBody>
        </p:sp>
        <p:sp>
          <p:nvSpPr>
            <p:cNvPr id="339" name="Google Shape;339;p12"/>
            <p:cNvSpPr txBox="1"/>
            <p:nvPr/>
          </p:nvSpPr>
          <p:spPr>
            <a:xfrm>
              <a:off x="0" y="7426203"/>
              <a:ext cx="6717880" cy="777399"/>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3545" u="none" cap="none" strike="noStrike">
                  <a:solidFill>
                    <a:srgbClr val="FD81EC"/>
                  </a:solidFill>
                  <a:latin typeface="Open Sans"/>
                  <a:ea typeface="Open Sans"/>
                  <a:cs typeface="Open Sans"/>
                  <a:sym typeface="Open Sans"/>
                </a:rPr>
                <a:t>Model Layer</a:t>
              </a:r>
              <a:endParaRPr/>
            </a:p>
          </p:txBody>
        </p:sp>
        <p:sp>
          <p:nvSpPr>
            <p:cNvPr id="340" name="Google Shape;340;p12"/>
            <p:cNvSpPr txBox="1"/>
            <p:nvPr/>
          </p:nvSpPr>
          <p:spPr>
            <a:xfrm>
              <a:off x="0" y="681850"/>
              <a:ext cx="10134086" cy="202525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0" i="0" lang="en-US" sz="2212" u="none" cap="none" strike="noStrike">
                  <a:solidFill>
                    <a:srgbClr val="000000"/>
                  </a:solidFill>
                  <a:latin typeface="Arial"/>
                  <a:ea typeface="Arial"/>
                  <a:cs typeface="Arial"/>
                  <a:sym typeface="Arial"/>
                </a:rPr>
                <a:t>PCOS Diagnosis (from Kaggle) which contains 541 rows x 45 columns.</a:t>
              </a:r>
              <a:endParaRPr/>
            </a:p>
            <a:p>
              <a:pPr indent="0" lvl="0" marL="0" marR="0" rtl="0" algn="l">
                <a:lnSpc>
                  <a:spcPct val="140009"/>
                </a:lnSpc>
                <a:spcBef>
                  <a:spcPts val="0"/>
                </a:spcBef>
                <a:spcAft>
                  <a:spcPts val="0"/>
                </a:spcAft>
                <a:buNone/>
              </a:pPr>
              <a:r>
                <a:rPr b="0" i="0" lang="en-US" sz="2212" u="none" cap="none" strike="noStrike">
                  <a:solidFill>
                    <a:srgbClr val="000000"/>
                  </a:solidFill>
                  <a:latin typeface="Arial"/>
                  <a:ea typeface="Arial"/>
                  <a:cs typeface="Arial"/>
                  <a:sym typeface="Arial"/>
                </a:rPr>
                <a:t>Link to reference: </a:t>
              </a:r>
              <a:r>
                <a:rPr b="0" i="0" lang="en-US" sz="2212" u="sng" cap="none" strike="noStrike">
                  <a:solidFill>
                    <a:srgbClr val="4AB4D8"/>
                  </a:solidFill>
                  <a:latin typeface="Arial"/>
                  <a:ea typeface="Arial"/>
                  <a:cs typeface="Arial"/>
                  <a:sym typeface="Arial"/>
                  <a:hlinkClick r:id="rId10">
                    <a:extLst>
                      <a:ext uri="{A12FA001-AC4F-418D-AE19-62706E023703}">
                        <ahyp:hlinkClr val="tx"/>
                      </a:ext>
                    </a:extLst>
                  </a:hlinkClick>
                </a:rPr>
                <a:t>https://www.kaggle.com/code/karnikakapoor/pcos-diagnosis</a:t>
              </a:r>
              <a:r>
                <a:rPr b="0" i="0" lang="en-US" sz="2212" u="none" cap="none" strike="noStrike">
                  <a:solidFill>
                    <a:srgbClr val="000000"/>
                  </a:solidFill>
                  <a:latin typeface="Arial"/>
                  <a:ea typeface="Arial"/>
                  <a:cs typeface="Arial"/>
                  <a:sym typeface="Arial"/>
                </a:rPr>
                <a:t> </a:t>
              </a:r>
              <a:endParaRPr/>
            </a:p>
          </p:txBody>
        </p:sp>
        <p:sp>
          <p:nvSpPr>
            <p:cNvPr id="341" name="Google Shape;341;p12"/>
            <p:cNvSpPr txBox="1"/>
            <p:nvPr/>
          </p:nvSpPr>
          <p:spPr>
            <a:xfrm>
              <a:off x="0" y="3660363"/>
              <a:ext cx="8237562" cy="356467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0" i="0" lang="en-US" sz="2212" u="none" cap="none" strike="noStrike">
                  <a:solidFill>
                    <a:srgbClr val="000000"/>
                  </a:solidFill>
                  <a:latin typeface="Arial"/>
                  <a:ea typeface="Arial"/>
                  <a:cs typeface="Arial"/>
                  <a:sym typeface="Arial"/>
                </a:rPr>
                <a:t>We implement the ANN algorithm for the ML model itself to perform a binary classification job that can classify two risk categories by training a neural network using the clean data provided. Additionally, we use Callbacks to prevent our model from taking training too long and preventing them from overfitting.</a:t>
              </a:r>
              <a:endParaRPr/>
            </a:p>
          </p:txBody>
        </p:sp>
        <p:sp>
          <p:nvSpPr>
            <p:cNvPr id="342" name="Google Shape;342;p12"/>
            <p:cNvSpPr txBox="1"/>
            <p:nvPr/>
          </p:nvSpPr>
          <p:spPr>
            <a:xfrm>
              <a:off x="0" y="8180411"/>
              <a:ext cx="8237562" cy="2025250"/>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0" i="0" lang="en-US" sz="2212" u="none" cap="none" strike="noStrike">
                  <a:solidFill>
                    <a:srgbClr val="000000"/>
                  </a:solidFill>
                  <a:latin typeface="Arial"/>
                  <a:ea typeface="Arial"/>
                  <a:cs typeface="Arial"/>
                  <a:sym typeface="Arial"/>
                </a:rPr>
                <a:t>We applied several layers to our model, such as:</a:t>
              </a:r>
              <a:endParaRPr/>
            </a:p>
            <a:p>
              <a:pPr indent="-238855" lvl="1" marL="477709" marR="0" rtl="0" algn="l">
                <a:lnSpc>
                  <a:spcPct val="140009"/>
                </a:lnSpc>
                <a:spcBef>
                  <a:spcPts val="0"/>
                </a:spcBef>
                <a:spcAft>
                  <a:spcPts val="0"/>
                </a:spcAft>
                <a:buClr>
                  <a:srgbClr val="000000"/>
                </a:buClr>
                <a:buSzPts val="2212"/>
                <a:buFont typeface="Arial"/>
                <a:buChar char="•"/>
              </a:pPr>
              <a:r>
                <a:rPr b="0" i="0" lang="en-US" sz="2212" u="none" cap="none" strike="noStrike">
                  <a:solidFill>
                    <a:srgbClr val="000000"/>
                  </a:solidFill>
                  <a:latin typeface="Arial"/>
                  <a:ea typeface="Arial"/>
                  <a:cs typeface="Arial"/>
                  <a:sym typeface="Arial"/>
                </a:rPr>
                <a:t>Keras Pre-Processing Layer</a:t>
              </a:r>
              <a:endParaRPr/>
            </a:p>
            <a:p>
              <a:pPr indent="-238855" lvl="1" marL="477709" marR="0" rtl="0" algn="l">
                <a:lnSpc>
                  <a:spcPct val="140009"/>
                </a:lnSpc>
                <a:spcBef>
                  <a:spcPts val="0"/>
                </a:spcBef>
                <a:spcAft>
                  <a:spcPts val="0"/>
                </a:spcAft>
                <a:buClr>
                  <a:srgbClr val="000000"/>
                </a:buClr>
                <a:buSzPts val="2212"/>
                <a:buFont typeface="Arial"/>
                <a:buChar char="•"/>
              </a:pPr>
              <a:r>
                <a:rPr b="0" i="0" lang="en-US" sz="2212" u="none" cap="none" strike="noStrike">
                  <a:solidFill>
                    <a:srgbClr val="000000"/>
                  </a:solidFill>
                  <a:latin typeface="Arial"/>
                  <a:ea typeface="Arial"/>
                  <a:cs typeface="Arial"/>
                  <a:sym typeface="Arial"/>
                </a:rPr>
                <a:t>Dense Layer</a:t>
              </a:r>
              <a:endParaRPr/>
            </a:p>
            <a:p>
              <a:pPr indent="-238855" lvl="1" marL="477709" marR="0" rtl="0" algn="l">
                <a:lnSpc>
                  <a:spcPct val="140009"/>
                </a:lnSpc>
                <a:spcBef>
                  <a:spcPts val="0"/>
                </a:spcBef>
                <a:spcAft>
                  <a:spcPts val="0"/>
                </a:spcAft>
                <a:buClr>
                  <a:srgbClr val="000000"/>
                </a:buClr>
                <a:buSzPts val="2212"/>
                <a:buFont typeface="Arial"/>
                <a:buChar char="•"/>
              </a:pPr>
              <a:r>
                <a:rPr b="0" i="0" lang="en-US" sz="2212" u="none" cap="none" strike="noStrike">
                  <a:solidFill>
                    <a:srgbClr val="000000"/>
                  </a:solidFill>
                  <a:latin typeface="Arial"/>
                  <a:ea typeface="Arial"/>
                  <a:cs typeface="Arial"/>
                  <a:sym typeface="Arial"/>
                </a:rPr>
                <a:t>Dropout Layer</a:t>
              </a:r>
              <a:endParaRPr/>
            </a:p>
          </p:txBody>
        </p:sp>
      </p:grpSp>
      <p:grpSp>
        <p:nvGrpSpPr>
          <p:cNvPr id="343" name="Google Shape;343;p12"/>
          <p:cNvGrpSpPr/>
          <p:nvPr/>
        </p:nvGrpSpPr>
        <p:grpSpPr>
          <a:xfrm>
            <a:off x="14206241" y="3844324"/>
            <a:ext cx="2864245" cy="2045966"/>
            <a:chOff x="0" y="-57150"/>
            <a:chExt cx="3818993" cy="2727956"/>
          </a:xfrm>
        </p:grpSpPr>
        <p:sp>
          <p:nvSpPr>
            <p:cNvPr id="344" name="Google Shape;344;p12"/>
            <p:cNvSpPr txBox="1"/>
            <p:nvPr/>
          </p:nvSpPr>
          <p:spPr>
            <a:xfrm>
              <a:off x="0" y="1419778"/>
              <a:ext cx="3818993" cy="426693"/>
            </a:xfrm>
            <a:prstGeom prst="rect">
              <a:avLst/>
            </a:prstGeom>
            <a:noFill/>
            <a:ln>
              <a:noFill/>
            </a:ln>
          </p:spPr>
          <p:txBody>
            <a:bodyPr anchorCtr="0" anchor="t" bIns="0" lIns="0" spcFirstLastPara="1" rIns="0" wrap="square" tIns="0">
              <a:spAutoFit/>
            </a:bodyPr>
            <a:lstStyle/>
            <a:p>
              <a:pPr indent="0" lvl="0" marL="0" marR="0" rtl="0" algn="l">
                <a:lnSpc>
                  <a:spcPct val="140065"/>
                </a:lnSpc>
                <a:spcBef>
                  <a:spcPts val="0"/>
                </a:spcBef>
                <a:spcAft>
                  <a:spcPts val="0"/>
                </a:spcAft>
                <a:buNone/>
              </a:pPr>
              <a:r>
                <a:rPr b="0" i="0" lang="en-US" sz="1837" u="none" cap="none" strike="noStrike">
                  <a:solidFill>
                    <a:srgbClr val="000000"/>
                  </a:solidFill>
                  <a:latin typeface="Arial"/>
                  <a:ea typeface="Arial"/>
                  <a:cs typeface="Arial"/>
                  <a:sym typeface="Arial"/>
                </a:rPr>
                <a:t>Evaluated on Val Data:</a:t>
              </a:r>
              <a:endParaRPr/>
            </a:p>
          </p:txBody>
        </p:sp>
        <p:sp>
          <p:nvSpPr>
            <p:cNvPr id="345" name="Google Shape;345;p12"/>
            <p:cNvSpPr txBox="1"/>
            <p:nvPr/>
          </p:nvSpPr>
          <p:spPr>
            <a:xfrm>
              <a:off x="0" y="-57150"/>
              <a:ext cx="3818993" cy="426693"/>
            </a:xfrm>
            <a:prstGeom prst="rect">
              <a:avLst/>
            </a:prstGeom>
            <a:noFill/>
            <a:ln>
              <a:noFill/>
            </a:ln>
          </p:spPr>
          <p:txBody>
            <a:bodyPr anchorCtr="0" anchor="t" bIns="0" lIns="0" spcFirstLastPara="1" rIns="0" wrap="square" tIns="0">
              <a:spAutoFit/>
            </a:bodyPr>
            <a:lstStyle/>
            <a:p>
              <a:pPr indent="0" lvl="0" marL="0" marR="0" rtl="0" algn="l">
                <a:lnSpc>
                  <a:spcPct val="140065"/>
                </a:lnSpc>
                <a:spcBef>
                  <a:spcPts val="0"/>
                </a:spcBef>
                <a:spcAft>
                  <a:spcPts val="0"/>
                </a:spcAft>
                <a:buNone/>
              </a:pPr>
              <a:r>
                <a:rPr b="0" i="0" lang="en-US" sz="1837" u="none" cap="none" strike="noStrike">
                  <a:solidFill>
                    <a:srgbClr val="000000"/>
                  </a:solidFill>
                  <a:latin typeface="Arial"/>
                  <a:ea typeface="Arial"/>
                  <a:cs typeface="Arial"/>
                  <a:sym typeface="Arial"/>
                </a:rPr>
                <a:t>Evaluated on Train Data:</a:t>
              </a:r>
              <a:endParaRPr/>
            </a:p>
          </p:txBody>
        </p:sp>
        <p:sp>
          <p:nvSpPr>
            <p:cNvPr id="346" name="Google Shape;346;p12"/>
            <p:cNvSpPr txBox="1"/>
            <p:nvPr/>
          </p:nvSpPr>
          <p:spPr>
            <a:xfrm>
              <a:off x="0" y="312393"/>
              <a:ext cx="3818993" cy="426693"/>
            </a:xfrm>
            <a:prstGeom prst="rect">
              <a:avLst/>
            </a:prstGeom>
            <a:noFill/>
            <a:ln>
              <a:noFill/>
            </a:ln>
          </p:spPr>
          <p:txBody>
            <a:bodyPr anchorCtr="0" anchor="t" bIns="0" lIns="0" spcFirstLastPara="1" rIns="0" wrap="square" tIns="0">
              <a:spAutoFit/>
            </a:bodyPr>
            <a:lstStyle/>
            <a:p>
              <a:pPr indent="0" lvl="0" marL="0" marR="0" rtl="0" algn="l">
                <a:lnSpc>
                  <a:spcPct val="140065"/>
                </a:lnSpc>
                <a:spcBef>
                  <a:spcPts val="0"/>
                </a:spcBef>
                <a:spcAft>
                  <a:spcPts val="0"/>
                </a:spcAft>
                <a:buNone/>
              </a:pPr>
              <a:r>
                <a:rPr b="0" i="0" lang="en-US" sz="1837" u="none" cap="none" strike="noStrike">
                  <a:solidFill>
                    <a:srgbClr val="000000"/>
                  </a:solidFill>
                  <a:latin typeface="Arial"/>
                  <a:ea typeface="Arial"/>
                  <a:cs typeface="Arial"/>
                  <a:sym typeface="Arial"/>
                </a:rPr>
                <a:t>Accuracy : 0.8836</a:t>
              </a:r>
              <a:endParaRPr/>
            </a:p>
          </p:txBody>
        </p:sp>
        <p:sp>
          <p:nvSpPr>
            <p:cNvPr id="347" name="Google Shape;347;p12"/>
            <p:cNvSpPr txBox="1"/>
            <p:nvPr/>
          </p:nvSpPr>
          <p:spPr>
            <a:xfrm>
              <a:off x="0" y="1874570"/>
              <a:ext cx="3818993" cy="426693"/>
            </a:xfrm>
            <a:prstGeom prst="rect">
              <a:avLst/>
            </a:prstGeom>
            <a:noFill/>
            <a:ln>
              <a:noFill/>
            </a:ln>
          </p:spPr>
          <p:txBody>
            <a:bodyPr anchorCtr="0" anchor="t" bIns="0" lIns="0" spcFirstLastPara="1" rIns="0" wrap="square" tIns="0">
              <a:spAutoFit/>
            </a:bodyPr>
            <a:lstStyle/>
            <a:p>
              <a:pPr indent="0" lvl="0" marL="0" marR="0" rtl="0" algn="l">
                <a:lnSpc>
                  <a:spcPct val="140065"/>
                </a:lnSpc>
                <a:spcBef>
                  <a:spcPts val="0"/>
                </a:spcBef>
                <a:spcAft>
                  <a:spcPts val="0"/>
                </a:spcAft>
                <a:buNone/>
              </a:pPr>
              <a:r>
                <a:rPr b="0" i="0" lang="en-US" sz="1837" u="none" cap="none" strike="noStrike">
                  <a:solidFill>
                    <a:srgbClr val="000000"/>
                  </a:solidFill>
                  <a:latin typeface="Arial"/>
                  <a:ea typeface="Arial"/>
                  <a:cs typeface="Arial"/>
                  <a:sym typeface="Arial"/>
                </a:rPr>
                <a:t>Accuracy : 0.8773</a:t>
              </a:r>
              <a:endParaRPr/>
            </a:p>
          </p:txBody>
        </p:sp>
        <p:sp>
          <p:nvSpPr>
            <p:cNvPr id="348" name="Google Shape;348;p12"/>
            <p:cNvSpPr txBox="1"/>
            <p:nvPr/>
          </p:nvSpPr>
          <p:spPr>
            <a:xfrm>
              <a:off x="0" y="681935"/>
              <a:ext cx="3818993" cy="426693"/>
            </a:xfrm>
            <a:prstGeom prst="rect">
              <a:avLst/>
            </a:prstGeom>
            <a:noFill/>
            <a:ln>
              <a:noFill/>
            </a:ln>
          </p:spPr>
          <p:txBody>
            <a:bodyPr anchorCtr="0" anchor="t" bIns="0" lIns="0" spcFirstLastPara="1" rIns="0" wrap="square" tIns="0">
              <a:spAutoFit/>
            </a:bodyPr>
            <a:lstStyle/>
            <a:p>
              <a:pPr indent="0" lvl="0" marL="0" marR="0" rtl="0" algn="l">
                <a:lnSpc>
                  <a:spcPct val="140065"/>
                </a:lnSpc>
                <a:spcBef>
                  <a:spcPts val="0"/>
                </a:spcBef>
                <a:spcAft>
                  <a:spcPts val="0"/>
                </a:spcAft>
                <a:buNone/>
              </a:pPr>
              <a:r>
                <a:rPr b="0" i="0" lang="en-US" sz="1837" u="none" cap="none" strike="noStrike">
                  <a:solidFill>
                    <a:srgbClr val="000000"/>
                  </a:solidFill>
                  <a:latin typeface="Arial"/>
                  <a:ea typeface="Arial"/>
                  <a:cs typeface="Arial"/>
                  <a:sym typeface="Arial"/>
                </a:rPr>
                <a:t>Loss : 0.3477</a:t>
              </a:r>
              <a:endParaRPr/>
            </a:p>
          </p:txBody>
        </p:sp>
        <p:sp>
          <p:nvSpPr>
            <p:cNvPr id="349" name="Google Shape;349;p12"/>
            <p:cNvSpPr txBox="1"/>
            <p:nvPr/>
          </p:nvSpPr>
          <p:spPr>
            <a:xfrm>
              <a:off x="0" y="2244113"/>
              <a:ext cx="3818993" cy="426693"/>
            </a:xfrm>
            <a:prstGeom prst="rect">
              <a:avLst/>
            </a:prstGeom>
            <a:noFill/>
            <a:ln>
              <a:noFill/>
            </a:ln>
          </p:spPr>
          <p:txBody>
            <a:bodyPr anchorCtr="0" anchor="t" bIns="0" lIns="0" spcFirstLastPara="1" rIns="0" wrap="square" tIns="0">
              <a:spAutoFit/>
            </a:bodyPr>
            <a:lstStyle/>
            <a:p>
              <a:pPr indent="0" lvl="0" marL="0" marR="0" rtl="0" algn="l">
                <a:lnSpc>
                  <a:spcPct val="140065"/>
                </a:lnSpc>
                <a:spcBef>
                  <a:spcPts val="0"/>
                </a:spcBef>
                <a:spcAft>
                  <a:spcPts val="0"/>
                </a:spcAft>
                <a:buNone/>
              </a:pPr>
              <a:r>
                <a:rPr b="0" i="0" lang="en-US" sz="1837" u="none" cap="none" strike="noStrike">
                  <a:solidFill>
                    <a:srgbClr val="000000"/>
                  </a:solidFill>
                  <a:latin typeface="Arial"/>
                  <a:ea typeface="Arial"/>
                  <a:cs typeface="Arial"/>
                  <a:sym typeface="Arial"/>
                </a:rPr>
                <a:t>Loss : 0.3743</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6EF"/>
        </a:solidFill>
      </p:bgPr>
    </p:bg>
    <p:spTree>
      <p:nvGrpSpPr>
        <p:cNvPr id="353" name="Shape 353"/>
        <p:cNvGrpSpPr/>
        <p:nvPr/>
      </p:nvGrpSpPr>
      <p:grpSpPr>
        <a:xfrm>
          <a:off x="0" y="0"/>
          <a:ext cx="0" cy="0"/>
          <a:chOff x="0" y="0"/>
          <a:chExt cx="0" cy="0"/>
        </a:xfrm>
      </p:grpSpPr>
      <p:sp>
        <p:nvSpPr>
          <p:cNvPr id="354" name="Google Shape;354;p13"/>
          <p:cNvSpPr/>
          <p:nvPr/>
        </p:nvSpPr>
        <p:spPr>
          <a:xfrm>
            <a:off x="326089" y="115252"/>
            <a:ext cx="518805" cy="775783"/>
          </a:xfrm>
          <a:custGeom>
            <a:rect b="b" l="l" r="r" t="t"/>
            <a:pathLst>
              <a:path extrusionOk="0" h="775783" w="518805">
                <a:moveTo>
                  <a:pt x="0" y="0"/>
                </a:moveTo>
                <a:lnTo>
                  <a:pt x="518805" y="0"/>
                </a:lnTo>
                <a:lnTo>
                  <a:pt x="518805" y="775783"/>
                </a:lnTo>
                <a:lnTo>
                  <a:pt x="0" y="775783"/>
                </a:lnTo>
                <a:lnTo>
                  <a:pt x="0" y="0"/>
                </a:lnTo>
                <a:close/>
              </a:path>
            </a:pathLst>
          </a:custGeom>
          <a:blipFill rotWithShape="1">
            <a:blip r:embed="rId3">
              <a:alphaModFix/>
            </a:blip>
            <a:stretch>
              <a:fillRect b="0" l="0" r="0" t="0"/>
            </a:stretch>
          </a:blipFill>
          <a:ln>
            <a:noFill/>
          </a:ln>
        </p:spPr>
      </p:sp>
      <p:sp>
        <p:nvSpPr>
          <p:cNvPr id="355" name="Google Shape;355;p13"/>
          <p:cNvSpPr/>
          <p:nvPr/>
        </p:nvSpPr>
        <p:spPr>
          <a:xfrm>
            <a:off x="1028700" y="-88033"/>
            <a:ext cx="2026052" cy="979068"/>
          </a:xfrm>
          <a:custGeom>
            <a:rect b="b" l="l" r="r" t="t"/>
            <a:pathLst>
              <a:path extrusionOk="0" h="979068" w="2026052">
                <a:moveTo>
                  <a:pt x="0" y="0"/>
                </a:moveTo>
                <a:lnTo>
                  <a:pt x="2026052" y="0"/>
                </a:lnTo>
                <a:lnTo>
                  <a:pt x="2026052" y="979068"/>
                </a:lnTo>
                <a:lnTo>
                  <a:pt x="0" y="979068"/>
                </a:lnTo>
                <a:lnTo>
                  <a:pt x="0" y="0"/>
                </a:lnTo>
                <a:close/>
              </a:path>
            </a:pathLst>
          </a:custGeom>
          <a:blipFill rotWithShape="1">
            <a:blip r:embed="rId4">
              <a:alphaModFix/>
            </a:blip>
            <a:stretch>
              <a:fillRect b="-70278" l="-48400" r="-51751" t="-36812"/>
            </a:stretch>
          </a:blipFill>
          <a:ln>
            <a:noFill/>
          </a:ln>
        </p:spPr>
      </p:sp>
      <p:grpSp>
        <p:nvGrpSpPr>
          <p:cNvPr id="356" name="Google Shape;356;p13"/>
          <p:cNvGrpSpPr/>
          <p:nvPr/>
        </p:nvGrpSpPr>
        <p:grpSpPr>
          <a:xfrm>
            <a:off x="14221261" y="103458"/>
            <a:ext cx="3925485" cy="799372"/>
            <a:chOff x="0" y="0"/>
            <a:chExt cx="5233981" cy="1065829"/>
          </a:xfrm>
        </p:grpSpPr>
        <p:sp>
          <p:nvSpPr>
            <p:cNvPr id="357" name="Google Shape;357;p13"/>
            <p:cNvSpPr/>
            <p:nvPr/>
          </p:nvSpPr>
          <p:spPr>
            <a:xfrm>
              <a:off x="0" y="0"/>
              <a:ext cx="5233981" cy="1065829"/>
            </a:xfrm>
            <a:custGeom>
              <a:rect b="b" l="l" r="r" t="t"/>
              <a:pathLst>
                <a:path extrusionOk="0" h="1065829" w="5233981">
                  <a:moveTo>
                    <a:pt x="0" y="0"/>
                  </a:moveTo>
                  <a:lnTo>
                    <a:pt x="5233981" y="0"/>
                  </a:lnTo>
                  <a:lnTo>
                    <a:pt x="5233981" y="1065829"/>
                  </a:lnTo>
                  <a:lnTo>
                    <a:pt x="0" y="1065829"/>
                  </a:lnTo>
                  <a:lnTo>
                    <a:pt x="0" y="0"/>
                  </a:lnTo>
                  <a:close/>
                </a:path>
              </a:pathLst>
            </a:custGeom>
            <a:blipFill rotWithShape="1">
              <a:blip r:embed="rId5">
                <a:alphaModFix/>
              </a:blip>
              <a:stretch>
                <a:fillRect b="0" l="0" r="0" t="0"/>
              </a:stretch>
            </a:blipFill>
            <a:ln>
              <a:noFill/>
            </a:ln>
          </p:spPr>
        </p:sp>
        <p:sp>
          <p:nvSpPr>
            <p:cNvPr id="358" name="Google Shape;358;p13"/>
            <p:cNvSpPr txBox="1"/>
            <p:nvPr/>
          </p:nvSpPr>
          <p:spPr>
            <a:xfrm>
              <a:off x="435080" y="60751"/>
              <a:ext cx="3695168" cy="896702"/>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1950" u="none" cap="none" strike="noStrike">
                  <a:solidFill>
                    <a:srgbClr val="000000"/>
                  </a:solidFill>
                  <a:latin typeface="Open Sans"/>
                  <a:ea typeface="Open Sans"/>
                  <a:cs typeface="Open Sans"/>
                  <a:sym typeface="Open Sans"/>
                </a:rPr>
                <a:t>Result :</a:t>
              </a:r>
              <a:endParaRPr/>
            </a:p>
            <a:p>
              <a:pPr indent="0" lvl="0" marL="0" marR="0" rtl="0" algn="just">
                <a:lnSpc>
                  <a:spcPct val="140000"/>
                </a:lnSpc>
                <a:spcBef>
                  <a:spcPts val="0"/>
                </a:spcBef>
                <a:spcAft>
                  <a:spcPts val="0"/>
                </a:spcAft>
                <a:buNone/>
              </a:pPr>
              <a:r>
                <a:rPr b="1" i="0" lang="en-US" sz="1950" u="none" cap="none" strike="noStrike">
                  <a:solidFill>
                    <a:srgbClr val="000000"/>
                  </a:solidFill>
                  <a:latin typeface="Open Sans"/>
                  <a:ea typeface="Open Sans"/>
                  <a:cs typeface="Open Sans"/>
                  <a:sym typeface="Open Sans"/>
                </a:rPr>
                <a:t>Cloud Computing</a:t>
              </a:r>
              <a:endParaRPr/>
            </a:p>
          </p:txBody>
        </p:sp>
      </p:grpSp>
      <p:sp>
        <p:nvSpPr>
          <p:cNvPr id="359" name="Google Shape;359;p13"/>
          <p:cNvSpPr/>
          <p:nvPr/>
        </p:nvSpPr>
        <p:spPr>
          <a:xfrm>
            <a:off x="7895820" y="4764855"/>
            <a:ext cx="871279" cy="1189587"/>
          </a:xfrm>
          <a:custGeom>
            <a:rect b="b" l="l" r="r" t="t"/>
            <a:pathLst>
              <a:path extrusionOk="0" h="1189587" w="871279">
                <a:moveTo>
                  <a:pt x="0" y="0"/>
                </a:moveTo>
                <a:lnTo>
                  <a:pt x="871279" y="0"/>
                </a:lnTo>
                <a:lnTo>
                  <a:pt x="871279" y="1189586"/>
                </a:lnTo>
                <a:lnTo>
                  <a:pt x="0" y="1189586"/>
                </a:lnTo>
                <a:lnTo>
                  <a:pt x="0" y="0"/>
                </a:lnTo>
                <a:close/>
              </a:path>
            </a:pathLst>
          </a:custGeom>
          <a:blipFill rotWithShape="1">
            <a:blip r:embed="rId6">
              <a:alphaModFix/>
            </a:blip>
            <a:stretch>
              <a:fillRect b="0" l="0" r="0" t="0"/>
            </a:stretch>
          </a:blipFill>
          <a:ln>
            <a:noFill/>
          </a:ln>
        </p:spPr>
      </p:sp>
      <p:sp>
        <p:nvSpPr>
          <p:cNvPr id="360" name="Google Shape;360;p13"/>
          <p:cNvSpPr/>
          <p:nvPr/>
        </p:nvSpPr>
        <p:spPr>
          <a:xfrm>
            <a:off x="2206064" y="2733890"/>
            <a:ext cx="1143910" cy="1290124"/>
          </a:xfrm>
          <a:custGeom>
            <a:rect b="b" l="l" r="r" t="t"/>
            <a:pathLst>
              <a:path extrusionOk="0" h="1290124" w="1143910">
                <a:moveTo>
                  <a:pt x="0" y="0"/>
                </a:moveTo>
                <a:lnTo>
                  <a:pt x="1143910" y="0"/>
                </a:lnTo>
                <a:lnTo>
                  <a:pt x="1143910" y="1290124"/>
                </a:lnTo>
                <a:lnTo>
                  <a:pt x="0" y="1290124"/>
                </a:lnTo>
                <a:lnTo>
                  <a:pt x="0" y="0"/>
                </a:lnTo>
                <a:close/>
              </a:path>
            </a:pathLst>
          </a:custGeom>
          <a:blipFill rotWithShape="1">
            <a:blip r:embed="rId7">
              <a:alphaModFix/>
            </a:blip>
            <a:stretch>
              <a:fillRect b="0" l="0" r="0" t="0"/>
            </a:stretch>
          </a:blipFill>
          <a:ln>
            <a:noFill/>
          </a:ln>
        </p:spPr>
      </p:sp>
      <p:sp>
        <p:nvSpPr>
          <p:cNvPr id="361" name="Google Shape;361;p13"/>
          <p:cNvSpPr/>
          <p:nvPr/>
        </p:nvSpPr>
        <p:spPr>
          <a:xfrm>
            <a:off x="1993044" y="4600407"/>
            <a:ext cx="1569950" cy="910039"/>
          </a:xfrm>
          <a:custGeom>
            <a:rect b="b" l="l" r="r" t="t"/>
            <a:pathLst>
              <a:path extrusionOk="0" h="910039" w="1569950">
                <a:moveTo>
                  <a:pt x="0" y="0"/>
                </a:moveTo>
                <a:lnTo>
                  <a:pt x="1569950" y="0"/>
                </a:lnTo>
                <a:lnTo>
                  <a:pt x="1569950" y="910039"/>
                </a:lnTo>
                <a:lnTo>
                  <a:pt x="0" y="910039"/>
                </a:lnTo>
                <a:lnTo>
                  <a:pt x="0" y="0"/>
                </a:lnTo>
                <a:close/>
              </a:path>
            </a:pathLst>
          </a:custGeom>
          <a:blipFill rotWithShape="1">
            <a:blip r:embed="rId8">
              <a:alphaModFix/>
            </a:blip>
            <a:stretch>
              <a:fillRect b="0" l="0" r="0" t="0"/>
            </a:stretch>
          </a:blipFill>
          <a:ln>
            <a:noFill/>
          </a:ln>
        </p:spPr>
      </p:sp>
      <p:sp>
        <p:nvSpPr>
          <p:cNvPr id="362" name="Google Shape;362;p13"/>
          <p:cNvSpPr/>
          <p:nvPr/>
        </p:nvSpPr>
        <p:spPr>
          <a:xfrm>
            <a:off x="2169729" y="6091471"/>
            <a:ext cx="1180246" cy="1062221"/>
          </a:xfrm>
          <a:custGeom>
            <a:rect b="b" l="l" r="r" t="t"/>
            <a:pathLst>
              <a:path extrusionOk="0" h="1062221" w="1180246">
                <a:moveTo>
                  <a:pt x="0" y="0"/>
                </a:moveTo>
                <a:lnTo>
                  <a:pt x="1180245" y="0"/>
                </a:lnTo>
                <a:lnTo>
                  <a:pt x="1180245" y="1062221"/>
                </a:lnTo>
                <a:lnTo>
                  <a:pt x="0" y="1062221"/>
                </a:lnTo>
                <a:lnTo>
                  <a:pt x="0" y="0"/>
                </a:lnTo>
                <a:close/>
              </a:path>
            </a:pathLst>
          </a:custGeom>
          <a:blipFill rotWithShape="1">
            <a:blip r:embed="rId9">
              <a:alphaModFix/>
            </a:blip>
            <a:stretch>
              <a:fillRect b="0" l="0" r="0" t="0"/>
            </a:stretch>
          </a:blipFill>
          <a:ln>
            <a:noFill/>
          </a:ln>
        </p:spPr>
      </p:sp>
      <p:sp>
        <p:nvSpPr>
          <p:cNvPr id="363" name="Google Shape;363;p13"/>
          <p:cNvSpPr/>
          <p:nvPr/>
        </p:nvSpPr>
        <p:spPr>
          <a:xfrm>
            <a:off x="12994145" y="7440162"/>
            <a:ext cx="1319378" cy="1059901"/>
          </a:xfrm>
          <a:custGeom>
            <a:rect b="b" l="l" r="r" t="t"/>
            <a:pathLst>
              <a:path extrusionOk="0" h="1059901" w="1319378">
                <a:moveTo>
                  <a:pt x="0" y="0"/>
                </a:moveTo>
                <a:lnTo>
                  <a:pt x="1319378" y="0"/>
                </a:lnTo>
                <a:lnTo>
                  <a:pt x="1319378" y="1059901"/>
                </a:lnTo>
                <a:lnTo>
                  <a:pt x="0" y="1059901"/>
                </a:lnTo>
                <a:lnTo>
                  <a:pt x="0" y="0"/>
                </a:lnTo>
                <a:close/>
              </a:path>
            </a:pathLst>
          </a:custGeom>
          <a:blipFill rotWithShape="1">
            <a:blip r:embed="rId10">
              <a:alphaModFix/>
            </a:blip>
            <a:stretch>
              <a:fillRect b="0" l="0" r="0" t="0"/>
            </a:stretch>
          </a:blipFill>
          <a:ln>
            <a:noFill/>
          </a:ln>
        </p:spPr>
      </p:sp>
      <p:sp>
        <p:nvSpPr>
          <p:cNvPr id="364" name="Google Shape;364;p13"/>
          <p:cNvSpPr/>
          <p:nvPr/>
        </p:nvSpPr>
        <p:spPr>
          <a:xfrm>
            <a:off x="2097986" y="7725192"/>
            <a:ext cx="1323732" cy="1237024"/>
          </a:xfrm>
          <a:custGeom>
            <a:rect b="b" l="l" r="r" t="t"/>
            <a:pathLst>
              <a:path extrusionOk="0" h="1237024" w="1323732">
                <a:moveTo>
                  <a:pt x="0" y="0"/>
                </a:moveTo>
                <a:lnTo>
                  <a:pt x="1323731" y="0"/>
                </a:lnTo>
                <a:lnTo>
                  <a:pt x="1323731" y="1237024"/>
                </a:lnTo>
                <a:lnTo>
                  <a:pt x="0" y="1237024"/>
                </a:lnTo>
                <a:lnTo>
                  <a:pt x="0" y="0"/>
                </a:lnTo>
                <a:close/>
              </a:path>
            </a:pathLst>
          </a:custGeom>
          <a:blipFill rotWithShape="1">
            <a:blip r:embed="rId11">
              <a:alphaModFix/>
            </a:blip>
            <a:stretch>
              <a:fillRect b="0" l="0" r="0" t="0"/>
            </a:stretch>
          </a:blipFill>
          <a:ln>
            <a:noFill/>
          </a:ln>
        </p:spPr>
      </p:sp>
      <p:sp>
        <p:nvSpPr>
          <p:cNvPr id="365" name="Google Shape;365;p13"/>
          <p:cNvSpPr txBox="1"/>
          <p:nvPr/>
        </p:nvSpPr>
        <p:spPr>
          <a:xfrm>
            <a:off x="111122" y="910085"/>
            <a:ext cx="1132224" cy="178796"/>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0" i="0" lang="en-US" sz="1340" u="none" cap="none" strike="noStrike">
                <a:solidFill>
                  <a:srgbClr val="E457A5"/>
                </a:solidFill>
                <a:latin typeface="Arial"/>
                <a:ea typeface="Arial"/>
                <a:cs typeface="Arial"/>
                <a:sym typeface="Arial"/>
              </a:rPr>
              <a:t>PCOS Pal</a:t>
            </a:r>
            <a:endParaRPr/>
          </a:p>
        </p:txBody>
      </p:sp>
      <p:sp>
        <p:nvSpPr>
          <p:cNvPr id="366" name="Google Shape;366;p13"/>
          <p:cNvSpPr txBox="1"/>
          <p:nvPr/>
        </p:nvSpPr>
        <p:spPr>
          <a:xfrm>
            <a:off x="8041920" y="3522403"/>
            <a:ext cx="2806459" cy="77037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4545" u="none" cap="none" strike="noStrike">
                <a:solidFill>
                  <a:srgbClr val="FD81EC"/>
                </a:solidFill>
                <a:latin typeface="Open Sans"/>
                <a:ea typeface="Open Sans"/>
                <a:cs typeface="Open Sans"/>
                <a:sym typeface="Open Sans"/>
              </a:rPr>
              <a:t>Database</a:t>
            </a:r>
            <a:endParaRPr/>
          </a:p>
        </p:txBody>
      </p:sp>
      <p:sp>
        <p:nvSpPr>
          <p:cNvPr id="367" name="Google Shape;367;p13"/>
          <p:cNvSpPr txBox="1"/>
          <p:nvPr/>
        </p:nvSpPr>
        <p:spPr>
          <a:xfrm>
            <a:off x="2206064" y="1727271"/>
            <a:ext cx="3413799" cy="77037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4545" u="none" cap="none" strike="noStrike">
                <a:solidFill>
                  <a:srgbClr val="FD81EC"/>
                </a:solidFill>
                <a:latin typeface="Open Sans"/>
                <a:ea typeface="Open Sans"/>
                <a:cs typeface="Open Sans"/>
                <a:sym typeface="Open Sans"/>
              </a:rPr>
              <a:t>RESTful API</a:t>
            </a:r>
            <a:endParaRPr/>
          </a:p>
        </p:txBody>
      </p:sp>
      <p:sp>
        <p:nvSpPr>
          <p:cNvPr id="368" name="Google Shape;368;p13"/>
          <p:cNvSpPr txBox="1"/>
          <p:nvPr/>
        </p:nvSpPr>
        <p:spPr>
          <a:xfrm>
            <a:off x="12566740" y="5409358"/>
            <a:ext cx="5038410" cy="1295514"/>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3745" u="none" cap="none" strike="noStrike">
                <a:solidFill>
                  <a:srgbClr val="FD81EC"/>
                </a:solidFill>
                <a:latin typeface="Open Sans"/>
                <a:ea typeface="Open Sans"/>
                <a:cs typeface="Open Sans"/>
                <a:sym typeface="Open Sans"/>
              </a:rPr>
              <a:t>Cloud Infrastructure &amp; Cont. Deployment</a:t>
            </a:r>
            <a:endParaRPr/>
          </a:p>
        </p:txBody>
      </p:sp>
      <p:sp>
        <p:nvSpPr>
          <p:cNvPr id="369" name="Google Shape;369;p13"/>
          <p:cNvSpPr txBox="1"/>
          <p:nvPr/>
        </p:nvSpPr>
        <p:spPr>
          <a:xfrm>
            <a:off x="9072999" y="5017193"/>
            <a:ext cx="2119540" cy="599186"/>
          </a:xfrm>
          <a:prstGeom prst="rect">
            <a:avLst/>
          </a:prstGeom>
          <a:noFill/>
          <a:ln>
            <a:noFill/>
          </a:ln>
        </p:spPr>
        <p:txBody>
          <a:bodyPr anchorCtr="0" anchor="t" bIns="0" lIns="0" spcFirstLastPara="1" rIns="0" wrap="square" tIns="0">
            <a:spAutoFit/>
          </a:bodyPr>
          <a:lstStyle/>
          <a:p>
            <a:pPr indent="0" lvl="0" marL="0" marR="0" rtl="0" algn="l">
              <a:lnSpc>
                <a:spcPct val="140041"/>
              </a:lnSpc>
              <a:spcBef>
                <a:spcPts val="0"/>
              </a:spcBef>
              <a:spcAft>
                <a:spcPts val="0"/>
              </a:spcAft>
              <a:buNone/>
            </a:pPr>
            <a:r>
              <a:rPr b="0" i="0" lang="en-US" sz="3409" u="none" cap="none" strike="noStrike">
                <a:solidFill>
                  <a:srgbClr val="000000"/>
                </a:solidFill>
                <a:latin typeface="Arial"/>
                <a:ea typeface="Arial"/>
                <a:cs typeface="Arial"/>
                <a:sym typeface="Arial"/>
              </a:rPr>
              <a:t>Cloud SQL</a:t>
            </a:r>
            <a:endParaRPr/>
          </a:p>
        </p:txBody>
      </p:sp>
      <p:sp>
        <p:nvSpPr>
          <p:cNvPr id="370" name="Google Shape;370;p13"/>
          <p:cNvSpPr txBox="1"/>
          <p:nvPr/>
        </p:nvSpPr>
        <p:spPr>
          <a:xfrm>
            <a:off x="4068049" y="3017310"/>
            <a:ext cx="1636370" cy="599120"/>
          </a:xfrm>
          <a:prstGeom prst="rect">
            <a:avLst/>
          </a:prstGeom>
          <a:noFill/>
          <a:ln>
            <a:noFill/>
          </a:ln>
        </p:spPr>
        <p:txBody>
          <a:bodyPr anchorCtr="0" anchor="t" bIns="0" lIns="0" spcFirstLastPara="1" rIns="0" wrap="square" tIns="0">
            <a:spAutoFit/>
          </a:bodyPr>
          <a:lstStyle/>
          <a:p>
            <a:pPr indent="0" lvl="0" marL="0" marR="0" rtl="0" algn="l">
              <a:lnSpc>
                <a:spcPct val="140005"/>
              </a:lnSpc>
              <a:spcBef>
                <a:spcPts val="0"/>
              </a:spcBef>
              <a:spcAft>
                <a:spcPts val="0"/>
              </a:spcAft>
              <a:buNone/>
            </a:pPr>
            <a:r>
              <a:rPr b="0" i="0" lang="en-US" sz="3412" u="none" cap="none" strike="noStrike">
                <a:solidFill>
                  <a:srgbClr val="000000"/>
                </a:solidFill>
                <a:latin typeface="Arial"/>
                <a:ea typeface="Arial"/>
                <a:cs typeface="Arial"/>
                <a:sym typeface="Arial"/>
              </a:rPr>
              <a:t>Node.js</a:t>
            </a:r>
            <a:endParaRPr/>
          </a:p>
        </p:txBody>
      </p:sp>
      <p:sp>
        <p:nvSpPr>
          <p:cNvPr id="371" name="Google Shape;371;p13"/>
          <p:cNvSpPr txBox="1"/>
          <p:nvPr/>
        </p:nvSpPr>
        <p:spPr>
          <a:xfrm>
            <a:off x="4068049" y="4712971"/>
            <a:ext cx="1644957" cy="599186"/>
          </a:xfrm>
          <a:prstGeom prst="rect">
            <a:avLst/>
          </a:prstGeom>
          <a:noFill/>
          <a:ln>
            <a:noFill/>
          </a:ln>
        </p:spPr>
        <p:txBody>
          <a:bodyPr anchorCtr="0" anchor="t" bIns="0" lIns="0" spcFirstLastPara="1" rIns="0" wrap="square" tIns="0">
            <a:spAutoFit/>
          </a:bodyPr>
          <a:lstStyle/>
          <a:p>
            <a:pPr indent="0" lvl="0" marL="0" marR="0" rtl="0" algn="l">
              <a:lnSpc>
                <a:spcPct val="140041"/>
              </a:lnSpc>
              <a:spcBef>
                <a:spcPts val="0"/>
              </a:spcBef>
              <a:spcAft>
                <a:spcPts val="0"/>
              </a:spcAft>
              <a:buNone/>
            </a:pPr>
            <a:r>
              <a:rPr b="0" i="0" lang="en-US" sz="3409" u="none" cap="none" strike="noStrike">
                <a:solidFill>
                  <a:srgbClr val="000000"/>
                </a:solidFill>
                <a:latin typeface="Arial"/>
                <a:ea typeface="Arial"/>
                <a:cs typeface="Arial"/>
                <a:sym typeface="Arial"/>
              </a:rPr>
              <a:t>Express</a:t>
            </a:r>
            <a:endParaRPr/>
          </a:p>
        </p:txBody>
      </p:sp>
      <p:sp>
        <p:nvSpPr>
          <p:cNvPr id="372" name="Google Shape;372;p13"/>
          <p:cNvSpPr txBox="1"/>
          <p:nvPr/>
        </p:nvSpPr>
        <p:spPr>
          <a:xfrm>
            <a:off x="4068049" y="6280126"/>
            <a:ext cx="2095381" cy="599186"/>
          </a:xfrm>
          <a:prstGeom prst="rect">
            <a:avLst/>
          </a:prstGeom>
          <a:noFill/>
          <a:ln>
            <a:noFill/>
          </a:ln>
        </p:spPr>
        <p:txBody>
          <a:bodyPr anchorCtr="0" anchor="t" bIns="0" lIns="0" spcFirstLastPara="1" rIns="0" wrap="square" tIns="0">
            <a:spAutoFit/>
          </a:bodyPr>
          <a:lstStyle/>
          <a:p>
            <a:pPr indent="0" lvl="0" marL="0" marR="0" rtl="0" algn="l">
              <a:lnSpc>
                <a:spcPct val="140041"/>
              </a:lnSpc>
              <a:spcBef>
                <a:spcPts val="0"/>
              </a:spcBef>
              <a:spcAft>
                <a:spcPts val="0"/>
              </a:spcAft>
              <a:buNone/>
            </a:pPr>
            <a:r>
              <a:rPr b="0" i="0" lang="en-US" sz="3409" u="none" cap="none" strike="noStrike">
                <a:solidFill>
                  <a:srgbClr val="000000"/>
                </a:solidFill>
                <a:latin typeface="Arial"/>
                <a:ea typeface="Arial"/>
                <a:cs typeface="Arial"/>
                <a:sym typeface="Arial"/>
              </a:rPr>
              <a:t>Cloud Run</a:t>
            </a:r>
            <a:endParaRPr/>
          </a:p>
        </p:txBody>
      </p:sp>
      <p:sp>
        <p:nvSpPr>
          <p:cNvPr id="373" name="Google Shape;373;p13"/>
          <p:cNvSpPr txBox="1"/>
          <p:nvPr/>
        </p:nvSpPr>
        <p:spPr>
          <a:xfrm>
            <a:off x="14751824" y="7791984"/>
            <a:ext cx="2723503" cy="599186"/>
          </a:xfrm>
          <a:prstGeom prst="rect">
            <a:avLst/>
          </a:prstGeom>
          <a:noFill/>
          <a:ln>
            <a:noFill/>
          </a:ln>
        </p:spPr>
        <p:txBody>
          <a:bodyPr anchorCtr="0" anchor="t" bIns="0" lIns="0" spcFirstLastPara="1" rIns="0" wrap="square" tIns="0">
            <a:spAutoFit/>
          </a:bodyPr>
          <a:lstStyle/>
          <a:p>
            <a:pPr indent="0" lvl="0" marL="0" marR="0" rtl="0" algn="l">
              <a:lnSpc>
                <a:spcPct val="140041"/>
              </a:lnSpc>
              <a:spcBef>
                <a:spcPts val="0"/>
              </a:spcBef>
              <a:spcAft>
                <a:spcPts val="0"/>
              </a:spcAft>
              <a:buNone/>
            </a:pPr>
            <a:r>
              <a:rPr b="0" i="0" lang="en-US" sz="3409" u="none" cap="none" strike="noStrike">
                <a:solidFill>
                  <a:srgbClr val="000000"/>
                </a:solidFill>
                <a:latin typeface="Arial"/>
                <a:ea typeface="Arial"/>
                <a:cs typeface="Arial"/>
                <a:sym typeface="Arial"/>
              </a:rPr>
              <a:t>Google Cloud</a:t>
            </a:r>
            <a:endParaRPr/>
          </a:p>
        </p:txBody>
      </p:sp>
      <p:sp>
        <p:nvSpPr>
          <p:cNvPr id="374" name="Google Shape;374;p13"/>
          <p:cNvSpPr txBox="1"/>
          <p:nvPr/>
        </p:nvSpPr>
        <p:spPr>
          <a:xfrm>
            <a:off x="3983494" y="7768358"/>
            <a:ext cx="2920415" cy="1199261"/>
          </a:xfrm>
          <a:prstGeom prst="rect">
            <a:avLst/>
          </a:prstGeom>
          <a:noFill/>
          <a:ln>
            <a:noFill/>
          </a:ln>
        </p:spPr>
        <p:txBody>
          <a:bodyPr anchorCtr="0" anchor="t" bIns="0" lIns="0" spcFirstLastPara="1" rIns="0" wrap="square" tIns="0">
            <a:spAutoFit/>
          </a:bodyPr>
          <a:lstStyle/>
          <a:p>
            <a:pPr indent="0" lvl="0" marL="0" marR="0" rtl="0" algn="l">
              <a:lnSpc>
                <a:spcPct val="140041"/>
              </a:lnSpc>
              <a:spcBef>
                <a:spcPts val="0"/>
              </a:spcBef>
              <a:spcAft>
                <a:spcPts val="0"/>
              </a:spcAft>
              <a:buNone/>
            </a:pPr>
            <a:r>
              <a:rPr b="0" i="0" lang="en-US" sz="3409" u="none" cap="none" strike="noStrike">
                <a:solidFill>
                  <a:srgbClr val="000000"/>
                </a:solidFill>
                <a:latin typeface="Arial"/>
                <a:ea typeface="Arial"/>
                <a:cs typeface="Arial"/>
                <a:sym typeface="Arial"/>
              </a:rPr>
              <a:t>cloud build </a:t>
            </a:r>
            <a:endParaRPr/>
          </a:p>
          <a:p>
            <a:pPr indent="0" lvl="0" marL="0" marR="0" rtl="0" algn="l">
              <a:lnSpc>
                <a:spcPct val="140041"/>
              </a:lnSpc>
              <a:spcBef>
                <a:spcPts val="0"/>
              </a:spcBef>
              <a:spcAft>
                <a:spcPts val="0"/>
              </a:spcAft>
              <a:buNone/>
            </a:pPr>
            <a:r>
              <a:rPr b="0" i="0" lang="en-US" sz="3409" u="none" cap="none" strike="noStrike">
                <a:solidFill>
                  <a:srgbClr val="000000"/>
                </a:solidFill>
                <a:latin typeface="Arial"/>
                <a:ea typeface="Arial"/>
                <a:cs typeface="Arial"/>
                <a:sym typeface="Arial"/>
              </a:rPr>
              <a:t>artifact registry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6EF"/>
        </a:solidFill>
      </p:bgPr>
    </p:bg>
    <p:spTree>
      <p:nvGrpSpPr>
        <p:cNvPr id="378" name="Shape 378"/>
        <p:cNvGrpSpPr/>
        <p:nvPr/>
      </p:nvGrpSpPr>
      <p:grpSpPr>
        <a:xfrm>
          <a:off x="0" y="0"/>
          <a:ext cx="0" cy="0"/>
          <a:chOff x="0" y="0"/>
          <a:chExt cx="0" cy="0"/>
        </a:xfrm>
      </p:grpSpPr>
      <p:sp>
        <p:nvSpPr>
          <p:cNvPr id="379" name="Google Shape;379;p14"/>
          <p:cNvSpPr/>
          <p:nvPr/>
        </p:nvSpPr>
        <p:spPr>
          <a:xfrm>
            <a:off x="326089" y="115252"/>
            <a:ext cx="518805" cy="775783"/>
          </a:xfrm>
          <a:custGeom>
            <a:rect b="b" l="l" r="r" t="t"/>
            <a:pathLst>
              <a:path extrusionOk="0" h="775783" w="518805">
                <a:moveTo>
                  <a:pt x="0" y="0"/>
                </a:moveTo>
                <a:lnTo>
                  <a:pt x="518805" y="0"/>
                </a:lnTo>
                <a:lnTo>
                  <a:pt x="518805" y="775783"/>
                </a:lnTo>
                <a:lnTo>
                  <a:pt x="0" y="775783"/>
                </a:lnTo>
                <a:lnTo>
                  <a:pt x="0" y="0"/>
                </a:lnTo>
                <a:close/>
              </a:path>
            </a:pathLst>
          </a:custGeom>
          <a:blipFill rotWithShape="1">
            <a:blip r:embed="rId3">
              <a:alphaModFix/>
            </a:blip>
            <a:stretch>
              <a:fillRect b="0" l="0" r="0" t="0"/>
            </a:stretch>
          </a:blipFill>
          <a:ln>
            <a:noFill/>
          </a:ln>
        </p:spPr>
      </p:sp>
      <p:sp>
        <p:nvSpPr>
          <p:cNvPr id="380" name="Google Shape;380;p14"/>
          <p:cNvSpPr/>
          <p:nvPr/>
        </p:nvSpPr>
        <p:spPr>
          <a:xfrm>
            <a:off x="1028700" y="-88033"/>
            <a:ext cx="2026052" cy="979068"/>
          </a:xfrm>
          <a:custGeom>
            <a:rect b="b" l="l" r="r" t="t"/>
            <a:pathLst>
              <a:path extrusionOk="0" h="979068" w="2026052">
                <a:moveTo>
                  <a:pt x="0" y="0"/>
                </a:moveTo>
                <a:lnTo>
                  <a:pt x="2026052" y="0"/>
                </a:lnTo>
                <a:lnTo>
                  <a:pt x="2026052" y="979068"/>
                </a:lnTo>
                <a:lnTo>
                  <a:pt x="0" y="979068"/>
                </a:lnTo>
                <a:lnTo>
                  <a:pt x="0" y="0"/>
                </a:lnTo>
                <a:close/>
              </a:path>
            </a:pathLst>
          </a:custGeom>
          <a:blipFill rotWithShape="1">
            <a:blip r:embed="rId4">
              <a:alphaModFix/>
            </a:blip>
            <a:stretch>
              <a:fillRect b="-70278" l="-48400" r="-51751" t="-36812"/>
            </a:stretch>
          </a:blipFill>
          <a:ln>
            <a:noFill/>
          </a:ln>
        </p:spPr>
      </p:sp>
      <p:grpSp>
        <p:nvGrpSpPr>
          <p:cNvPr id="381" name="Google Shape;381;p14"/>
          <p:cNvGrpSpPr/>
          <p:nvPr/>
        </p:nvGrpSpPr>
        <p:grpSpPr>
          <a:xfrm>
            <a:off x="14221261" y="103458"/>
            <a:ext cx="3925485" cy="799372"/>
            <a:chOff x="0" y="0"/>
            <a:chExt cx="5233981" cy="1065829"/>
          </a:xfrm>
        </p:grpSpPr>
        <p:sp>
          <p:nvSpPr>
            <p:cNvPr id="382" name="Google Shape;382;p14"/>
            <p:cNvSpPr/>
            <p:nvPr/>
          </p:nvSpPr>
          <p:spPr>
            <a:xfrm>
              <a:off x="0" y="0"/>
              <a:ext cx="5233981" cy="1065829"/>
            </a:xfrm>
            <a:custGeom>
              <a:rect b="b" l="l" r="r" t="t"/>
              <a:pathLst>
                <a:path extrusionOk="0" h="1065829" w="5233981">
                  <a:moveTo>
                    <a:pt x="0" y="0"/>
                  </a:moveTo>
                  <a:lnTo>
                    <a:pt x="5233981" y="0"/>
                  </a:lnTo>
                  <a:lnTo>
                    <a:pt x="5233981" y="1065829"/>
                  </a:lnTo>
                  <a:lnTo>
                    <a:pt x="0" y="1065829"/>
                  </a:lnTo>
                  <a:lnTo>
                    <a:pt x="0" y="0"/>
                  </a:lnTo>
                  <a:close/>
                </a:path>
              </a:pathLst>
            </a:custGeom>
            <a:blipFill rotWithShape="1">
              <a:blip r:embed="rId5">
                <a:alphaModFix/>
              </a:blip>
              <a:stretch>
                <a:fillRect b="0" l="0" r="0" t="0"/>
              </a:stretch>
            </a:blipFill>
            <a:ln>
              <a:noFill/>
            </a:ln>
          </p:spPr>
        </p:sp>
        <p:sp>
          <p:nvSpPr>
            <p:cNvPr id="383" name="Google Shape;383;p14"/>
            <p:cNvSpPr txBox="1"/>
            <p:nvPr/>
          </p:nvSpPr>
          <p:spPr>
            <a:xfrm>
              <a:off x="435080" y="60751"/>
              <a:ext cx="3695168" cy="896702"/>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1950" u="none" cap="none" strike="noStrike">
                  <a:solidFill>
                    <a:srgbClr val="000000"/>
                  </a:solidFill>
                  <a:latin typeface="Open Sans"/>
                  <a:ea typeface="Open Sans"/>
                  <a:cs typeface="Open Sans"/>
                  <a:sym typeface="Open Sans"/>
                </a:rPr>
                <a:t>Result :</a:t>
              </a:r>
              <a:endParaRPr/>
            </a:p>
            <a:p>
              <a:pPr indent="0" lvl="0" marL="0" marR="0" rtl="0" algn="just">
                <a:lnSpc>
                  <a:spcPct val="140000"/>
                </a:lnSpc>
                <a:spcBef>
                  <a:spcPts val="0"/>
                </a:spcBef>
                <a:spcAft>
                  <a:spcPts val="0"/>
                </a:spcAft>
                <a:buNone/>
              </a:pPr>
              <a:r>
                <a:rPr b="1" i="0" lang="en-US" sz="1950" u="none" cap="none" strike="noStrike">
                  <a:solidFill>
                    <a:srgbClr val="000000"/>
                  </a:solidFill>
                  <a:latin typeface="Open Sans"/>
                  <a:ea typeface="Open Sans"/>
                  <a:cs typeface="Open Sans"/>
                  <a:sym typeface="Open Sans"/>
                </a:rPr>
                <a:t>Cloud Computing</a:t>
              </a:r>
              <a:endParaRPr/>
            </a:p>
          </p:txBody>
        </p:sp>
      </p:grpSp>
      <p:sp>
        <p:nvSpPr>
          <p:cNvPr id="384" name="Google Shape;384;p14"/>
          <p:cNvSpPr txBox="1"/>
          <p:nvPr/>
        </p:nvSpPr>
        <p:spPr>
          <a:xfrm>
            <a:off x="111122" y="910085"/>
            <a:ext cx="1132224" cy="178796"/>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0" i="0" lang="en-US" sz="1340" u="none" cap="none" strike="noStrike">
                <a:solidFill>
                  <a:srgbClr val="E457A5"/>
                </a:solidFill>
                <a:latin typeface="Arial"/>
                <a:ea typeface="Arial"/>
                <a:cs typeface="Arial"/>
                <a:sym typeface="Arial"/>
              </a:rPr>
              <a:t>PCOS Pal</a:t>
            </a:r>
            <a:endParaRPr/>
          </a:p>
        </p:txBody>
      </p:sp>
      <p:grpSp>
        <p:nvGrpSpPr>
          <p:cNvPr id="385" name="Google Shape;385;p14"/>
          <p:cNvGrpSpPr/>
          <p:nvPr/>
        </p:nvGrpSpPr>
        <p:grpSpPr>
          <a:xfrm>
            <a:off x="1028700" y="1716251"/>
            <a:ext cx="2337050" cy="2549051"/>
            <a:chOff x="0" y="-219075"/>
            <a:chExt cx="3116067" cy="3398735"/>
          </a:xfrm>
        </p:grpSpPr>
        <p:sp>
          <p:nvSpPr>
            <p:cNvPr id="386" name="Google Shape;386;p14"/>
            <p:cNvSpPr/>
            <p:nvPr/>
          </p:nvSpPr>
          <p:spPr>
            <a:xfrm>
              <a:off x="0" y="0"/>
              <a:ext cx="3116067" cy="3179660"/>
            </a:xfrm>
            <a:custGeom>
              <a:rect b="b" l="l" r="r" t="t"/>
              <a:pathLst>
                <a:path extrusionOk="0" h="3179660" w="3116067">
                  <a:moveTo>
                    <a:pt x="0" y="0"/>
                  </a:moveTo>
                  <a:lnTo>
                    <a:pt x="3116067" y="0"/>
                  </a:lnTo>
                  <a:lnTo>
                    <a:pt x="3116067" y="3179660"/>
                  </a:lnTo>
                  <a:lnTo>
                    <a:pt x="0" y="3179660"/>
                  </a:lnTo>
                  <a:lnTo>
                    <a:pt x="0" y="0"/>
                  </a:lnTo>
                  <a:close/>
                </a:path>
              </a:pathLst>
            </a:custGeom>
            <a:blipFill rotWithShape="1">
              <a:blip r:embed="rId6">
                <a:alphaModFix/>
              </a:blip>
              <a:stretch>
                <a:fillRect b="0" l="0" r="0" t="0"/>
              </a:stretch>
            </a:blipFill>
            <a:ln>
              <a:noFill/>
            </a:ln>
          </p:spPr>
        </p:sp>
        <p:sp>
          <p:nvSpPr>
            <p:cNvPr id="387" name="Google Shape;387;p14"/>
            <p:cNvSpPr txBox="1"/>
            <p:nvPr/>
          </p:nvSpPr>
          <p:spPr>
            <a:xfrm>
              <a:off x="996323" y="-219075"/>
              <a:ext cx="1123422" cy="2602634"/>
            </a:xfrm>
            <a:prstGeom prst="rect">
              <a:avLst/>
            </a:prstGeom>
            <a:noFill/>
            <a:ln>
              <a:noFill/>
            </a:ln>
          </p:spPr>
          <p:txBody>
            <a:bodyPr anchorCtr="0" anchor="t" bIns="0" lIns="0" spcFirstLastPara="1" rIns="0" wrap="square" tIns="0">
              <a:spAutoFit/>
            </a:bodyPr>
            <a:lstStyle/>
            <a:p>
              <a:pPr indent="0" lvl="0" marL="0" marR="0" rtl="0" algn="just">
                <a:lnSpc>
                  <a:spcPct val="140003"/>
                </a:lnSpc>
                <a:spcBef>
                  <a:spcPts val="0"/>
                </a:spcBef>
                <a:spcAft>
                  <a:spcPts val="0"/>
                </a:spcAft>
                <a:buNone/>
              </a:pPr>
              <a:r>
                <a:rPr b="1" i="0" lang="en-US" sz="11744" u="none" cap="none" strike="noStrike">
                  <a:solidFill>
                    <a:srgbClr val="FD81EC"/>
                  </a:solidFill>
                  <a:latin typeface="Open Sans"/>
                  <a:ea typeface="Open Sans"/>
                  <a:cs typeface="Open Sans"/>
                  <a:sym typeface="Open Sans"/>
                </a:rPr>
                <a:t>6</a:t>
              </a:r>
              <a:endParaRPr/>
            </a:p>
          </p:txBody>
        </p:sp>
        <p:sp>
          <p:nvSpPr>
            <p:cNvPr id="388" name="Google Shape;388;p14"/>
            <p:cNvSpPr txBox="1"/>
            <p:nvPr/>
          </p:nvSpPr>
          <p:spPr>
            <a:xfrm>
              <a:off x="563755" y="2316884"/>
              <a:ext cx="1988558" cy="587794"/>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0" i="0" lang="en-US" sz="2612" u="none" cap="none" strike="noStrike">
                  <a:solidFill>
                    <a:srgbClr val="000000"/>
                  </a:solidFill>
                  <a:latin typeface="Arial"/>
                  <a:ea typeface="Arial"/>
                  <a:cs typeface="Arial"/>
                  <a:sym typeface="Arial"/>
                </a:rPr>
                <a:t>Endpoints</a:t>
              </a:r>
              <a:endParaRPr/>
            </a:p>
          </p:txBody>
        </p:sp>
      </p:grpSp>
      <p:grpSp>
        <p:nvGrpSpPr>
          <p:cNvPr id="389" name="Google Shape;389;p14"/>
          <p:cNvGrpSpPr/>
          <p:nvPr/>
        </p:nvGrpSpPr>
        <p:grpSpPr>
          <a:xfrm>
            <a:off x="4711422" y="2010010"/>
            <a:ext cx="4786252" cy="2061545"/>
            <a:chOff x="0" y="-85725"/>
            <a:chExt cx="6381670" cy="2748727"/>
          </a:xfrm>
        </p:grpSpPr>
        <p:sp>
          <p:nvSpPr>
            <p:cNvPr id="390" name="Google Shape;390;p14"/>
            <p:cNvSpPr txBox="1"/>
            <p:nvPr/>
          </p:nvSpPr>
          <p:spPr>
            <a:xfrm>
              <a:off x="0" y="-85725"/>
              <a:ext cx="6381670" cy="770340"/>
            </a:xfrm>
            <a:prstGeom prst="rect">
              <a:avLst/>
            </a:prstGeom>
            <a:noFill/>
            <a:ln>
              <a:noFill/>
            </a:ln>
          </p:spPr>
          <p:txBody>
            <a:bodyPr anchorCtr="0" anchor="t" bIns="0" lIns="0" spcFirstLastPara="1" rIns="0" wrap="square" tIns="0">
              <a:spAutoFit/>
            </a:bodyPr>
            <a:lstStyle/>
            <a:p>
              <a:pPr indent="0" lvl="0" marL="0" marR="0" rtl="0" algn="l">
                <a:lnSpc>
                  <a:spcPct val="140041"/>
                </a:lnSpc>
                <a:spcBef>
                  <a:spcPts val="0"/>
                </a:spcBef>
                <a:spcAft>
                  <a:spcPts val="0"/>
                </a:spcAft>
                <a:buNone/>
              </a:pPr>
              <a:r>
                <a:rPr b="0" i="0" lang="en-US" sz="3409" u="none" cap="none" strike="noStrike">
                  <a:solidFill>
                    <a:srgbClr val="000000"/>
                  </a:solidFill>
                  <a:latin typeface="Arial"/>
                  <a:ea typeface="Arial"/>
                  <a:cs typeface="Arial"/>
                  <a:sym typeface="Arial"/>
                </a:rPr>
                <a:t>GET /</a:t>
              </a:r>
              <a:endParaRPr/>
            </a:p>
          </p:txBody>
        </p:sp>
        <p:sp>
          <p:nvSpPr>
            <p:cNvPr id="391" name="Google Shape;391;p14"/>
            <p:cNvSpPr txBox="1"/>
            <p:nvPr/>
          </p:nvSpPr>
          <p:spPr>
            <a:xfrm>
              <a:off x="0" y="903248"/>
              <a:ext cx="6381670" cy="770340"/>
            </a:xfrm>
            <a:prstGeom prst="rect">
              <a:avLst/>
            </a:prstGeom>
            <a:noFill/>
            <a:ln>
              <a:noFill/>
            </a:ln>
          </p:spPr>
          <p:txBody>
            <a:bodyPr anchorCtr="0" anchor="t" bIns="0" lIns="0" spcFirstLastPara="1" rIns="0" wrap="square" tIns="0">
              <a:spAutoFit/>
            </a:bodyPr>
            <a:lstStyle/>
            <a:p>
              <a:pPr indent="0" lvl="0" marL="0" marR="0" rtl="0" algn="l">
                <a:lnSpc>
                  <a:spcPct val="140041"/>
                </a:lnSpc>
                <a:spcBef>
                  <a:spcPts val="0"/>
                </a:spcBef>
                <a:spcAft>
                  <a:spcPts val="0"/>
                </a:spcAft>
                <a:buNone/>
              </a:pPr>
              <a:r>
                <a:rPr b="0" i="0" lang="en-US" sz="3409" u="none" cap="none" strike="noStrike">
                  <a:solidFill>
                    <a:srgbClr val="000000"/>
                  </a:solidFill>
                  <a:latin typeface="Arial"/>
                  <a:ea typeface="Arial"/>
                  <a:cs typeface="Arial"/>
                  <a:sym typeface="Arial"/>
                </a:rPr>
                <a:t>GET /api/auth/user</a:t>
              </a:r>
              <a:endParaRPr/>
            </a:p>
          </p:txBody>
        </p:sp>
        <p:sp>
          <p:nvSpPr>
            <p:cNvPr id="392" name="Google Shape;392;p14"/>
            <p:cNvSpPr txBox="1"/>
            <p:nvPr/>
          </p:nvSpPr>
          <p:spPr>
            <a:xfrm>
              <a:off x="0" y="1892662"/>
              <a:ext cx="6381670" cy="770340"/>
            </a:xfrm>
            <a:prstGeom prst="rect">
              <a:avLst/>
            </a:prstGeom>
            <a:noFill/>
            <a:ln>
              <a:noFill/>
            </a:ln>
          </p:spPr>
          <p:txBody>
            <a:bodyPr anchorCtr="0" anchor="t" bIns="0" lIns="0" spcFirstLastPara="1" rIns="0" wrap="square" tIns="0">
              <a:spAutoFit/>
            </a:bodyPr>
            <a:lstStyle/>
            <a:p>
              <a:pPr indent="0" lvl="0" marL="0" marR="0" rtl="0" algn="l">
                <a:lnSpc>
                  <a:spcPct val="140041"/>
                </a:lnSpc>
                <a:spcBef>
                  <a:spcPts val="0"/>
                </a:spcBef>
                <a:spcAft>
                  <a:spcPts val="0"/>
                </a:spcAft>
                <a:buNone/>
              </a:pPr>
              <a:r>
                <a:rPr b="0" i="0" lang="en-US" sz="3409" u="none" cap="none" strike="noStrike">
                  <a:solidFill>
                    <a:srgbClr val="000000"/>
                  </a:solidFill>
                  <a:latin typeface="Arial"/>
                  <a:ea typeface="Arial"/>
                  <a:cs typeface="Arial"/>
                  <a:sym typeface="Arial"/>
                </a:rPr>
                <a:t>POST /api/register</a:t>
              </a:r>
              <a:endParaRPr/>
            </a:p>
          </p:txBody>
        </p:sp>
      </p:grpSp>
      <p:grpSp>
        <p:nvGrpSpPr>
          <p:cNvPr id="393" name="Google Shape;393;p14"/>
          <p:cNvGrpSpPr/>
          <p:nvPr/>
        </p:nvGrpSpPr>
        <p:grpSpPr>
          <a:xfrm>
            <a:off x="9965179" y="2044697"/>
            <a:ext cx="5275985" cy="2026858"/>
            <a:chOff x="0" y="-85725"/>
            <a:chExt cx="7034647" cy="2702477"/>
          </a:xfrm>
        </p:grpSpPr>
        <p:sp>
          <p:nvSpPr>
            <p:cNvPr id="394" name="Google Shape;394;p14"/>
            <p:cNvSpPr txBox="1"/>
            <p:nvPr/>
          </p:nvSpPr>
          <p:spPr>
            <a:xfrm>
              <a:off x="0" y="-85725"/>
              <a:ext cx="7034647" cy="770340"/>
            </a:xfrm>
            <a:prstGeom prst="rect">
              <a:avLst/>
            </a:prstGeom>
            <a:noFill/>
            <a:ln>
              <a:noFill/>
            </a:ln>
          </p:spPr>
          <p:txBody>
            <a:bodyPr anchorCtr="0" anchor="t" bIns="0" lIns="0" spcFirstLastPara="1" rIns="0" wrap="square" tIns="0">
              <a:spAutoFit/>
            </a:bodyPr>
            <a:lstStyle/>
            <a:p>
              <a:pPr indent="0" lvl="0" marL="0" marR="0" rtl="0" algn="l">
                <a:lnSpc>
                  <a:spcPct val="140041"/>
                </a:lnSpc>
                <a:spcBef>
                  <a:spcPts val="0"/>
                </a:spcBef>
                <a:spcAft>
                  <a:spcPts val="0"/>
                </a:spcAft>
                <a:buNone/>
              </a:pPr>
              <a:r>
                <a:rPr b="0" i="0" lang="en-US" sz="3409" u="none" cap="none" strike="noStrike">
                  <a:solidFill>
                    <a:srgbClr val="000000"/>
                  </a:solidFill>
                  <a:latin typeface="Arial"/>
                  <a:ea typeface="Arial"/>
                  <a:cs typeface="Arial"/>
                  <a:sym typeface="Arial"/>
                </a:rPr>
                <a:t>POST /api/login</a:t>
              </a:r>
              <a:endParaRPr/>
            </a:p>
          </p:txBody>
        </p:sp>
        <p:sp>
          <p:nvSpPr>
            <p:cNvPr id="395" name="Google Shape;395;p14"/>
            <p:cNvSpPr txBox="1"/>
            <p:nvPr/>
          </p:nvSpPr>
          <p:spPr>
            <a:xfrm>
              <a:off x="0" y="903248"/>
              <a:ext cx="7034647" cy="770340"/>
            </a:xfrm>
            <a:prstGeom prst="rect">
              <a:avLst/>
            </a:prstGeom>
            <a:noFill/>
            <a:ln>
              <a:noFill/>
            </a:ln>
          </p:spPr>
          <p:txBody>
            <a:bodyPr anchorCtr="0" anchor="t" bIns="0" lIns="0" spcFirstLastPara="1" rIns="0" wrap="square" tIns="0">
              <a:spAutoFit/>
            </a:bodyPr>
            <a:lstStyle/>
            <a:p>
              <a:pPr indent="0" lvl="0" marL="0" marR="0" rtl="0" algn="l">
                <a:lnSpc>
                  <a:spcPct val="140041"/>
                </a:lnSpc>
                <a:spcBef>
                  <a:spcPts val="0"/>
                </a:spcBef>
                <a:spcAft>
                  <a:spcPts val="0"/>
                </a:spcAft>
                <a:buNone/>
              </a:pPr>
              <a:r>
                <a:rPr b="0" i="0" lang="en-US" sz="3409" u="none" cap="none" strike="noStrike">
                  <a:solidFill>
                    <a:srgbClr val="000000"/>
                  </a:solidFill>
                  <a:latin typeface="Arial"/>
                  <a:ea typeface="Arial"/>
                  <a:cs typeface="Arial"/>
                  <a:sym typeface="Arial"/>
                </a:rPr>
                <a:t>POST /api/auth/pcos</a:t>
              </a:r>
              <a:endParaRPr/>
            </a:p>
          </p:txBody>
        </p:sp>
        <p:sp>
          <p:nvSpPr>
            <p:cNvPr id="396" name="Google Shape;396;p14"/>
            <p:cNvSpPr txBox="1"/>
            <p:nvPr/>
          </p:nvSpPr>
          <p:spPr>
            <a:xfrm>
              <a:off x="0" y="1846412"/>
              <a:ext cx="7034647" cy="770340"/>
            </a:xfrm>
            <a:prstGeom prst="rect">
              <a:avLst/>
            </a:prstGeom>
            <a:noFill/>
            <a:ln>
              <a:noFill/>
            </a:ln>
          </p:spPr>
          <p:txBody>
            <a:bodyPr anchorCtr="0" anchor="t" bIns="0" lIns="0" spcFirstLastPara="1" rIns="0" wrap="square" tIns="0">
              <a:spAutoFit/>
            </a:bodyPr>
            <a:lstStyle/>
            <a:p>
              <a:pPr indent="0" lvl="0" marL="0" marR="0" rtl="0" algn="l">
                <a:lnSpc>
                  <a:spcPct val="140041"/>
                </a:lnSpc>
                <a:spcBef>
                  <a:spcPts val="0"/>
                </a:spcBef>
                <a:spcAft>
                  <a:spcPts val="0"/>
                </a:spcAft>
                <a:buNone/>
              </a:pPr>
              <a:r>
                <a:rPr b="0" i="0" lang="en-US" sz="3409" u="none" cap="none" strike="noStrike">
                  <a:solidFill>
                    <a:srgbClr val="000000"/>
                  </a:solidFill>
                  <a:latin typeface="Arial"/>
                  <a:ea typeface="Arial"/>
                  <a:cs typeface="Arial"/>
                  <a:sym typeface="Arial"/>
                </a:rPr>
                <a:t>GET /api/auth/pcos/result</a:t>
              </a:r>
              <a:endParaRPr/>
            </a:p>
          </p:txBody>
        </p:sp>
      </p:grpSp>
      <p:sp>
        <p:nvSpPr>
          <p:cNvPr id="397" name="Google Shape;397;p14"/>
          <p:cNvSpPr txBox="1"/>
          <p:nvPr/>
        </p:nvSpPr>
        <p:spPr>
          <a:xfrm>
            <a:off x="4711422" y="5518022"/>
            <a:ext cx="3359104" cy="1199261"/>
          </a:xfrm>
          <a:prstGeom prst="rect">
            <a:avLst/>
          </a:prstGeom>
          <a:noFill/>
          <a:ln>
            <a:noFill/>
          </a:ln>
        </p:spPr>
        <p:txBody>
          <a:bodyPr anchorCtr="0" anchor="t" bIns="0" lIns="0" spcFirstLastPara="1" rIns="0" wrap="square" tIns="0">
            <a:spAutoFit/>
          </a:bodyPr>
          <a:lstStyle/>
          <a:p>
            <a:pPr indent="0" lvl="0" marL="0" marR="0" rtl="0" algn="l">
              <a:lnSpc>
                <a:spcPct val="140041"/>
              </a:lnSpc>
              <a:spcBef>
                <a:spcPts val="0"/>
              </a:spcBef>
              <a:spcAft>
                <a:spcPts val="0"/>
              </a:spcAft>
              <a:buNone/>
            </a:pPr>
            <a:r>
              <a:rPr b="0" i="0" lang="en-US" sz="3409" u="none" cap="none" strike="noStrike">
                <a:solidFill>
                  <a:srgbClr val="000000"/>
                </a:solidFill>
                <a:latin typeface="Arial"/>
                <a:ea typeface="Arial"/>
                <a:cs typeface="Arial"/>
                <a:sym typeface="Arial"/>
              </a:rPr>
              <a:t>Why Cloud Run?</a:t>
            </a:r>
            <a:endParaRPr/>
          </a:p>
        </p:txBody>
      </p:sp>
      <p:sp>
        <p:nvSpPr>
          <p:cNvPr id="398" name="Google Shape;398;p14"/>
          <p:cNvSpPr txBox="1"/>
          <p:nvPr/>
        </p:nvSpPr>
        <p:spPr>
          <a:xfrm>
            <a:off x="8736338" y="6898260"/>
            <a:ext cx="4946117" cy="1902840"/>
          </a:xfrm>
          <a:prstGeom prst="rect">
            <a:avLst/>
          </a:prstGeom>
          <a:noFill/>
          <a:ln>
            <a:noFill/>
          </a:ln>
        </p:spPr>
        <p:txBody>
          <a:bodyPr anchorCtr="0" anchor="t" bIns="0" lIns="0" spcFirstLastPara="1" rIns="0" wrap="square" tIns="0">
            <a:spAutoFit/>
          </a:bodyPr>
          <a:lstStyle/>
          <a:p>
            <a:pPr indent="-292547" lvl="1" marL="585093" marR="0" rtl="0" algn="l">
              <a:lnSpc>
                <a:spcPct val="140000"/>
              </a:lnSpc>
              <a:spcBef>
                <a:spcPts val="0"/>
              </a:spcBef>
              <a:spcAft>
                <a:spcPts val="0"/>
              </a:spcAft>
              <a:buClr>
                <a:srgbClr val="000000"/>
              </a:buClr>
              <a:buSzPts val="2710"/>
              <a:buFont typeface="Arial"/>
              <a:buChar char="•"/>
            </a:pPr>
            <a:r>
              <a:rPr b="0" i="0" lang="en-US" sz="2710" u="none" cap="none" strike="noStrike">
                <a:solidFill>
                  <a:srgbClr val="000000"/>
                </a:solidFill>
                <a:latin typeface="Arial"/>
                <a:ea typeface="Arial"/>
                <a:cs typeface="Arial"/>
                <a:sym typeface="Arial"/>
              </a:rPr>
              <a:t>Easy to deploy</a:t>
            </a:r>
            <a:endParaRPr/>
          </a:p>
          <a:p>
            <a:pPr indent="-292547" lvl="1" marL="585093" marR="0" rtl="0" algn="l">
              <a:lnSpc>
                <a:spcPct val="140000"/>
              </a:lnSpc>
              <a:spcBef>
                <a:spcPts val="0"/>
              </a:spcBef>
              <a:spcAft>
                <a:spcPts val="0"/>
              </a:spcAft>
              <a:buClr>
                <a:srgbClr val="000000"/>
              </a:buClr>
              <a:buSzPts val="2710"/>
              <a:buFont typeface="Arial"/>
              <a:buChar char="•"/>
            </a:pPr>
            <a:r>
              <a:rPr b="0" i="0" lang="en-US" sz="2710" u="none" cap="none" strike="noStrike">
                <a:solidFill>
                  <a:srgbClr val="000000"/>
                </a:solidFill>
                <a:latin typeface="Arial"/>
                <a:ea typeface="Arial"/>
                <a:cs typeface="Arial"/>
                <a:sym typeface="Arial"/>
              </a:rPr>
              <a:t>Integration with Google Cloud Services</a:t>
            </a:r>
            <a:endParaRPr/>
          </a:p>
          <a:p>
            <a:pPr indent="-292547" lvl="1" marL="585093" marR="0" rtl="0" algn="l">
              <a:lnSpc>
                <a:spcPct val="140000"/>
              </a:lnSpc>
              <a:spcBef>
                <a:spcPts val="0"/>
              </a:spcBef>
              <a:spcAft>
                <a:spcPts val="0"/>
              </a:spcAft>
              <a:buClr>
                <a:srgbClr val="000000"/>
              </a:buClr>
              <a:buSzPts val="2710"/>
              <a:buFont typeface="Arial"/>
              <a:buChar char="•"/>
            </a:pPr>
            <a:r>
              <a:rPr b="0" i="0" lang="en-US" sz="2710" u="none" cap="none" strike="noStrike">
                <a:solidFill>
                  <a:srgbClr val="000000"/>
                </a:solidFill>
                <a:latin typeface="Arial"/>
                <a:ea typeface="Arial"/>
                <a:cs typeface="Arial"/>
                <a:sym typeface="Arial"/>
              </a:rPr>
              <a:t>Multi-Region Deployment</a:t>
            </a:r>
            <a:endParaRPr/>
          </a:p>
        </p:txBody>
      </p:sp>
      <p:sp>
        <p:nvSpPr>
          <p:cNvPr id="399" name="Google Shape;399;p14"/>
          <p:cNvSpPr txBox="1"/>
          <p:nvPr/>
        </p:nvSpPr>
        <p:spPr>
          <a:xfrm>
            <a:off x="4392572" y="6898260"/>
            <a:ext cx="4177637" cy="1902840"/>
          </a:xfrm>
          <a:prstGeom prst="rect">
            <a:avLst/>
          </a:prstGeom>
          <a:noFill/>
          <a:ln>
            <a:noFill/>
          </a:ln>
        </p:spPr>
        <p:txBody>
          <a:bodyPr anchorCtr="0" anchor="t" bIns="0" lIns="0" spcFirstLastPara="1" rIns="0" wrap="square" tIns="0">
            <a:spAutoFit/>
          </a:bodyPr>
          <a:lstStyle/>
          <a:p>
            <a:pPr indent="-292547" lvl="1" marL="585093" marR="0" rtl="0" algn="l">
              <a:lnSpc>
                <a:spcPct val="140000"/>
              </a:lnSpc>
              <a:spcBef>
                <a:spcPts val="0"/>
              </a:spcBef>
              <a:spcAft>
                <a:spcPts val="0"/>
              </a:spcAft>
              <a:buClr>
                <a:srgbClr val="000000"/>
              </a:buClr>
              <a:buSzPts val="2710"/>
              <a:buFont typeface="Arial"/>
              <a:buChar char="•"/>
            </a:pPr>
            <a:r>
              <a:rPr b="0" i="0" lang="en-US" sz="2710" u="none" cap="none" strike="noStrike">
                <a:solidFill>
                  <a:srgbClr val="000000"/>
                </a:solidFill>
                <a:latin typeface="Arial"/>
                <a:ea typeface="Arial"/>
                <a:cs typeface="Arial"/>
                <a:sym typeface="Arial"/>
              </a:rPr>
              <a:t>Serverless Architecture</a:t>
            </a:r>
            <a:endParaRPr/>
          </a:p>
          <a:p>
            <a:pPr indent="-292547" lvl="1" marL="585093" marR="0" rtl="0" algn="l">
              <a:lnSpc>
                <a:spcPct val="140000"/>
              </a:lnSpc>
              <a:spcBef>
                <a:spcPts val="0"/>
              </a:spcBef>
              <a:spcAft>
                <a:spcPts val="0"/>
              </a:spcAft>
              <a:buClr>
                <a:srgbClr val="000000"/>
              </a:buClr>
              <a:buSzPts val="2710"/>
              <a:buFont typeface="Arial"/>
              <a:buChar char="•"/>
            </a:pPr>
            <a:r>
              <a:rPr b="0" i="0" lang="en-US" sz="2710" u="none" cap="none" strike="noStrike">
                <a:solidFill>
                  <a:srgbClr val="000000"/>
                </a:solidFill>
                <a:latin typeface="Arial"/>
                <a:ea typeface="Arial"/>
                <a:cs typeface="Arial"/>
                <a:sym typeface="Arial"/>
              </a:rPr>
              <a:t>Scalability</a:t>
            </a:r>
            <a:endParaRPr/>
          </a:p>
          <a:p>
            <a:pPr indent="-292547" lvl="1" marL="585093" marR="0" rtl="0" algn="l">
              <a:lnSpc>
                <a:spcPct val="140000"/>
              </a:lnSpc>
              <a:spcBef>
                <a:spcPts val="0"/>
              </a:spcBef>
              <a:spcAft>
                <a:spcPts val="0"/>
              </a:spcAft>
              <a:buClr>
                <a:srgbClr val="000000"/>
              </a:buClr>
              <a:buSzPts val="2710"/>
              <a:buFont typeface="Arial"/>
              <a:buChar char="•"/>
            </a:pPr>
            <a:r>
              <a:rPr b="0" i="0" lang="en-US" sz="2710" u="none" cap="none" strike="noStrike">
                <a:solidFill>
                  <a:srgbClr val="000000"/>
                </a:solidFill>
                <a:latin typeface="Arial"/>
                <a:ea typeface="Arial"/>
                <a:cs typeface="Arial"/>
                <a:sym typeface="Arial"/>
              </a:rPr>
              <a:t>Cost-Efficiency</a:t>
            </a:r>
            <a:endParaRPr/>
          </a:p>
          <a:p>
            <a:pPr indent="-292547" lvl="1" marL="585093" marR="0" rtl="0" algn="l">
              <a:lnSpc>
                <a:spcPct val="140000"/>
              </a:lnSpc>
              <a:spcBef>
                <a:spcPts val="0"/>
              </a:spcBef>
              <a:spcAft>
                <a:spcPts val="0"/>
              </a:spcAft>
              <a:buClr>
                <a:srgbClr val="000000"/>
              </a:buClr>
              <a:buSzPts val="2710"/>
              <a:buFont typeface="Arial"/>
              <a:buChar char="•"/>
            </a:pPr>
            <a:r>
              <a:rPr b="0" i="0" lang="en-US" sz="2710" u="none" cap="none" strike="noStrike">
                <a:solidFill>
                  <a:srgbClr val="000000"/>
                </a:solidFill>
                <a:latin typeface="Arial"/>
                <a:ea typeface="Arial"/>
                <a:cs typeface="Arial"/>
                <a:sym typeface="Arial"/>
              </a:rPr>
              <a:t>Portability</a:t>
            </a:r>
            <a:endParaRPr/>
          </a:p>
        </p:txBody>
      </p:sp>
      <p:sp>
        <p:nvSpPr>
          <p:cNvPr id="400" name="Google Shape;400;p14"/>
          <p:cNvSpPr txBox="1"/>
          <p:nvPr/>
        </p:nvSpPr>
        <p:spPr>
          <a:xfrm>
            <a:off x="4711422" y="4371338"/>
            <a:ext cx="8971034" cy="599186"/>
          </a:xfrm>
          <a:prstGeom prst="rect">
            <a:avLst/>
          </a:prstGeom>
          <a:noFill/>
          <a:ln>
            <a:noFill/>
          </a:ln>
        </p:spPr>
        <p:txBody>
          <a:bodyPr anchorCtr="0" anchor="t" bIns="0" lIns="0" spcFirstLastPara="1" rIns="0" wrap="square" tIns="0">
            <a:spAutoFit/>
          </a:bodyPr>
          <a:lstStyle/>
          <a:p>
            <a:pPr indent="0" lvl="0" marL="0" marR="0" rtl="0" algn="l">
              <a:lnSpc>
                <a:spcPct val="140041"/>
              </a:lnSpc>
              <a:spcBef>
                <a:spcPts val="0"/>
              </a:spcBef>
              <a:spcAft>
                <a:spcPts val="0"/>
              </a:spcAft>
              <a:buNone/>
            </a:pPr>
            <a:r>
              <a:rPr b="0" i="0" lang="en-US" sz="3409" u="none" cap="none" strike="noStrike">
                <a:solidFill>
                  <a:srgbClr val="000000"/>
                </a:solidFill>
                <a:latin typeface="Arial"/>
                <a:ea typeface="Arial"/>
                <a:cs typeface="Arial"/>
                <a:sym typeface="Arial"/>
              </a:rPr>
              <a:t>url: https://pcospal-3rd-test.et.r.appspot.com</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6EF"/>
        </a:solidFill>
      </p:bgPr>
    </p:bg>
    <p:spTree>
      <p:nvGrpSpPr>
        <p:cNvPr id="404" name="Shape 404"/>
        <p:cNvGrpSpPr/>
        <p:nvPr/>
      </p:nvGrpSpPr>
      <p:grpSpPr>
        <a:xfrm>
          <a:off x="0" y="0"/>
          <a:ext cx="0" cy="0"/>
          <a:chOff x="0" y="0"/>
          <a:chExt cx="0" cy="0"/>
        </a:xfrm>
      </p:grpSpPr>
      <p:sp>
        <p:nvSpPr>
          <p:cNvPr id="405" name="Google Shape;405;p15"/>
          <p:cNvSpPr/>
          <p:nvPr/>
        </p:nvSpPr>
        <p:spPr>
          <a:xfrm>
            <a:off x="326089" y="115252"/>
            <a:ext cx="518805" cy="775783"/>
          </a:xfrm>
          <a:custGeom>
            <a:rect b="b" l="l" r="r" t="t"/>
            <a:pathLst>
              <a:path extrusionOk="0" h="775783" w="518805">
                <a:moveTo>
                  <a:pt x="0" y="0"/>
                </a:moveTo>
                <a:lnTo>
                  <a:pt x="518805" y="0"/>
                </a:lnTo>
                <a:lnTo>
                  <a:pt x="518805" y="775783"/>
                </a:lnTo>
                <a:lnTo>
                  <a:pt x="0" y="775783"/>
                </a:lnTo>
                <a:lnTo>
                  <a:pt x="0" y="0"/>
                </a:lnTo>
                <a:close/>
              </a:path>
            </a:pathLst>
          </a:custGeom>
          <a:blipFill rotWithShape="1">
            <a:blip r:embed="rId3">
              <a:alphaModFix/>
            </a:blip>
            <a:stretch>
              <a:fillRect b="0" l="0" r="0" t="0"/>
            </a:stretch>
          </a:blipFill>
          <a:ln>
            <a:noFill/>
          </a:ln>
        </p:spPr>
      </p:sp>
      <p:sp>
        <p:nvSpPr>
          <p:cNvPr id="406" name="Google Shape;406;p15"/>
          <p:cNvSpPr/>
          <p:nvPr/>
        </p:nvSpPr>
        <p:spPr>
          <a:xfrm>
            <a:off x="1028700" y="-88033"/>
            <a:ext cx="2026052" cy="979068"/>
          </a:xfrm>
          <a:custGeom>
            <a:rect b="b" l="l" r="r" t="t"/>
            <a:pathLst>
              <a:path extrusionOk="0" h="979068" w="2026052">
                <a:moveTo>
                  <a:pt x="0" y="0"/>
                </a:moveTo>
                <a:lnTo>
                  <a:pt x="2026052" y="0"/>
                </a:lnTo>
                <a:lnTo>
                  <a:pt x="2026052" y="979068"/>
                </a:lnTo>
                <a:lnTo>
                  <a:pt x="0" y="979068"/>
                </a:lnTo>
                <a:lnTo>
                  <a:pt x="0" y="0"/>
                </a:lnTo>
                <a:close/>
              </a:path>
            </a:pathLst>
          </a:custGeom>
          <a:blipFill rotWithShape="1">
            <a:blip r:embed="rId4">
              <a:alphaModFix/>
            </a:blip>
            <a:stretch>
              <a:fillRect b="-70278" l="-48400" r="-51751" t="-36812"/>
            </a:stretch>
          </a:blipFill>
          <a:ln>
            <a:noFill/>
          </a:ln>
        </p:spPr>
      </p:sp>
      <p:grpSp>
        <p:nvGrpSpPr>
          <p:cNvPr id="407" name="Google Shape;407;p15"/>
          <p:cNvGrpSpPr/>
          <p:nvPr/>
        </p:nvGrpSpPr>
        <p:grpSpPr>
          <a:xfrm>
            <a:off x="14221261" y="103458"/>
            <a:ext cx="3925485" cy="799372"/>
            <a:chOff x="0" y="0"/>
            <a:chExt cx="5233981" cy="1065829"/>
          </a:xfrm>
        </p:grpSpPr>
        <p:sp>
          <p:nvSpPr>
            <p:cNvPr id="408" name="Google Shape;408;p15"/>
            <p:cNvSpPr/>
            <p:nvPr/>
          </p:nvSpPr>
          <p:spPr>
            <a:xfrm>
              <a:off x="0" y="0"/>
              <a:ext cx="5233981" cy="1065829"/>
            </a:xfrm>
            <a:custGeom>
              <a:rect b="b" l="l" r="r" t="t"/>
              <a:pathLst>
                <a:path extrusionOk="0" h="1065829" w="5233981">
                  <a:moveTo>
                    <a:pt x="0" y="0"/>
                  </a:moveTo>
                  <a:lnTo>
                    <a:pt x="5233981" y="0"/>
                  </a:lnTo>
                  <a:lnTo>
                    <a:pt x="5233981" y="1065829"/>
                  </a:lnTo>
                  <a:lnTo>
                    <a:pt x="0" y="1065829"/>
                  </a:lnTo>
                  <a:lnTo>
                    <a:pt x="0" y="0"/>
                  </a:lnTo>
                  <a:close/>
                </a:path>
              </a:pathLst>
            </a:custGeom>
            <a:blipFill rotWithShape="1">
              <a:blip r:embed="rId5">
                <a:alphaModFix/>
              </a:blip>
              <a:stretch>
                <a:fillRect b="0" l="0" r="0" t="0"/>
              </a:stretch>
            </a:blipFill>
            <a:ln>
              <a:noFill/>
            </a:ln>
          </p:spPr>
        </p:sp>
        <p:sp>
          <p:nvSpPr>
            <p:cNvPr id="409" name="Google Shape;409;p15"/>
            <p:cNvSpPr txBox="1"/>
            <p:nvPr/>
          </p:nvSpPr>
          <p:spPr>
            <a:xfrm>
              <a:off x="435080" y="60751"/>
              <a:ext cx="3695168" cy="896702"/>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1" i="0" lang="en-US" sz="1950" u="none" cap="none" strike="noStrike">
                  <a:solidFill>
                    <a:srgbClr val="000000"/>
                  </a:solidFill>
                  <a:latin typeface="Open Sans"/>
                  <a:ea typeface="Open Sans"/>
                  <a:cs typeface="Open Sans"/>
                  <a:sym typeface="Open Sans"/>
                </a:rPr>
                <a:t>Result :</a:t>
              </a:r>
              <a:endParaRPr/>
            </a:p>
            <a:p>
              <a:pPr indent="0" lvl="0" marL="0" marR="0" rtl="0" algn="just">
                <a:lnSpc>
                  <a:spcPct val="140000"/>
                </a:lnSpc>
                <a:spcBef>
                  <a:spcPts val="0"/>
                </a:spcBef>
                <a:spcAft>
                  <a:spcPts val="0"/>
                </a:spcAft>
                <a:buNone/>
              </a:pPr>
              <a:r>
                <a:rPr b="1" i="0" lang="en-US" sz="1950" u="none" cap="none" strike="noStrike">
                  <a:solidFill>
                    <a:srgbClr val="000000"/>
                  </a:solidFill>
                  <a:latin typeface="Open Sans"/>
                  <a:ea typeface="Open Sans"/>
                  <a:cs typeface="Open Sans"/>
                  <a:sym typeface="Open Sans"/>
                </a:rPr>
                <a:t>Mobile Development</a:t>
              </a:r>
              <a:endParaRPr/>
            </a:p>
          </p:txBody>
        </p:sp>
      </p:grpSp>
      <p:sp>
        <p:nvSpPr>
          <p:cNvPr id="410" name="Google Shape;410;p15"/>
          <p:cNvSpPr/>
          <p:nvPr/>
        </p:nvSpPr>
        <p:spPr>
          <a:xfrm>
            <a:off x="2423015" y="3179522"/>
            <a:ext cx="3052312" cy="1716925"/>
          </a:xfrm>
          <a:custGeom>
            <a:rect b="b" l="l" r="r" t="t"/>
            <a:pathLst>
              <a:path extrusionOk="0" h="1716925" w="3052312">
                <a:moveTo>
                  <a:pt x="0" y="0"/>
                </a:moveTo>
                <a:lnTo>
                  <a:pt x="3052312" y="0"/>
                </a:lnTo>
                <a:lnTo>
                  <a:pt x="3052312" y="1716926"/>
                </a:lnTo>
                <a:lnTo>
                  <a:pt x="0" y="1716926"/>
                </a:lnTo>
                <a:lnTo>
                  <a:pt x="0" y="0"/>
                </a:lnTo>
                <a:close/>
              </a:path>
            </a:pathLst>
          </a:custGeom>
          <a:blipFill rotWithShape="1">
            <a:blip r:embed="rId6">
              <a:alphaModFix/>
            </a:blip>
            <a:stretch>
              <a:fillRect b="0" l="0" r="0" t="0"/>
            </a:stretch>
          </a:blipFill>
          <a:ln>
            <a:noFill/>
          </a:ln>
        </p:spPr>
      </p:sp>
      <p:sp>
        <p:nvSpPr>
          <p:cNvPr id="411" name="Google Shape;411;p15"/>
          <p:cNvSpPr/>
          <p:nvPr/>
        </p:nvSpPr>
        <p:spPr>
          <a:xfrm>
            <a:off x="12813385" y="3179522"/>
            <a:ext cx="3210301" cy="1798876"/>
          </a:xfrm>
          <a:custGeom>
            <a:rect b="b" l="l" r="r" t="t"/>
            <a:pathLst>
              <a:path extrusionOk="0" h="1798876" w="3210301">
                <a:moveTo>
                  <a:pt x="0" y="0"/>
                </a:moveTo>
                <a:lnTo>
                  <a:pt x="3210301" y="0"/>
                </a:lnTo>
                <a:lnTo>
                  <a:pt x="3210301" y="1798876"/>
                </a:lnTo>
                <a:lnTo>
                  <a:pt x="0" y="1798876"/>
                </a:lnTo>
                <a:lnTo>
                  <a:pt x="0" y="0"/>
                </a:lnTo>
                <a:close/>
              </a:path>
            </a:pathLst>
          </a:custGeom>
          <a:blipFill rotWithShape="1">
            <a:blip r:embed="rId7">
              <a:alphaModFix/>
            </a:blip>
            <a:stretch>
              <a:fillRect b="0" l="0" r="0" t="0"/>
            </a:stretch>
          </a:blipFill>
          <a:ln>
            <a:noFill/>
          </a:ln>
        </p:spPr>
      </p:sp>
      <p:sp>
        <p:nvSpPr>
          <p:cNvPr id="412" name="Google Shape;412;p15"/>
          <p:cNvSpPr txBox="1"/>
          <p:nvPr/>
        </p:nvSpPr>
        <p:spPr>
          <a:xfrm>
            <a:off x="111122" y="910085"/>
            <a:ext cx="1132224" cy="178796"/>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0" i="0" lang="en-US" sz="1340" u="none" cap="none" strike="noStrike">
                <a:solidFill>
                  <a:srgbClr val="E457A5"/>
                </a:solidFill>
                <a:latin typeface="Arial"/>
                <a:ea typeface="Arial"/>
                <a:cs typeface="Arial"/>
                <a:sym typeface="Arial"/>
              </a:rPr>
              <a:t>PCOS Pal</a:t>
            </a:r>
            <a:endParaRPr/>
          </a:p>
        </p:txBody>
      </p:sp>
      <p:sp>
        <p:nvSpPr>
          <p:cNvPr id="413" name="Google Shape;413;p15"/>
          <p:cNvSpPr txBox="1"/>
          <p:nvPr/>
        </p:nvSpPr>
        <p:spPr>
          <a:xfrm>
            <a:off x="4533461" y="923925"/>
            <a:ext cx="8635158" cy="871200"/>
          </a:xfrm>
          <a:prstGeom prst="rect">
            <a:avLst/>
          </a:prstGeom>
          <a:noFill/>
          <a:ln>
            <a:noFill/>
          </a:ln>
        </p:spPr>
        <p:txBody>
          <a:bodyPr anchorCtr="0" anchor="t" bIns="0" lIns="0" spcFirstLastPara="1" rIns="0" wrap="square" tIns="0">
            <a:spAutoFit/>
          </a:bodyPr>
          <a:lstStyle/>
          <a:p>
            <a:pPr indent="0" lvl="0" marL="0" marR="0" rtl="0" algn="ctr">
              <a:lnSpc>
                <a:spcPct val="140019"/>
              </a:lnSpc>
              <a:spcBef>
                <a:spcPts val="0"/>
              </a:spcBef>
              <a:spcAft>
                <a:spcPts val="0"/>
              </a:spcAft>
              <a:buNone/>
            </a:pPr>
            <a:r>
              <a:rPr b="1" i="0" lang="en-US" sz="5075" u="sng" cap="none" strike="noStrike">
                <a:solidFill>
                  <a:srgbClr val="000000"/>
                </a:solidFill>
                <a:latin typeface="Open Sans"/>
                <a:ea typeface="Open Sans"/>
                <a:cs typeface="Open Sans"/>
                <a:sym typeface="Open Sans"/>
              </a:rPr>
              <a:t>Android Technologies</a:t>
            </a:r>
            <a:endParaRPr/>
          </a:p>
        </p:txBody>
      </p:sp>
      <p:sp>
        <p:nvSpPr>
          <p:cNvPr id="414" name="Google Shape;414;p15"/>
          <p:cNvSpPr txBox="1"/>
          <p:nvPr/>
        </p:nvSpPr>
        <p:spPr>
          <a:xfrm>
            <a:off x="7815859" y="3731372"/>
            <a:ext cx="2656995" cy="546551"/>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b="1" i="0" lang="en-US" sz="3169" u="none" cap="none" strike="noStrike">
                <a:solidFill>
                  <a:srgbClr val="FD81EC"/>
                </a:solidFill>
                <a:latin typeface="Open Sans"/>
                <a:ea typeface="Open Sans"/>
                <a:cs typeface="Open Sans"/>
                <a:sym typeface="Open Sans"/>
              </a:rPr>
              <a:t>RecyclerView</a:t>
            </a:r>
            <a:endParaRPr/>
          </a:p>
        </p:txBody>
      </p:sp>
      <p:sp>
        <p:nvSpPr>
          <p:cNvPr id="415" name="Google Shape;415;p15"/>
          <p:cNvSpPr txBox="1"/>
          <p:nvPr/>
        </p:nvSpPr>
        <p:spPr>
          <a:xfrm>
            <a:off x="1971824" y="5986000"/>
            <a:ext cx="3933413" cy="3060701"/>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0" i="0" lang="en-US" sz="2499" u="none" cap="none" strike="noStrike">
                <a:solidFill>
                  <a:srgbClr val="000000"/>
                </a:solidFill>
                <a:latin typeface="Arial"/>
                <a:ea typeface="Arial"/>
                <a:cs typeface="Arial"/>
                <a:sym typeface="Arial"/>
              </a:rPr>
              <a:t>A cross-platform machine</a:t>
            </a:r>
            <a:endParaRPr/>
          </a:p>
          <a:p>
            <a:pPr indent="0" lvl="0" marL="0" marR="0" rtl="0" algn="ctr">
              <a:lnSpc>
                <a:spcPct val="140016"/>
              </a:lnSpc>
              <a:spcBef>
                <a:spcPts val="0"/>
              </a:spcBef>
              <a:spcAft>
                <a:spcPts val="0"/>
              </a:spcAft>
              <a:buNone/>
            </a:pPr>
            <a:r>
              <a:rPr b="0" i="0" lang="en-US" sz="2499" u="none" cap="none" strike="noStrike">
                <a:solidFill>
                  <a:srgbClr val="000000"/>
                </a:solidFill>
                <a:latin typeface="Arial"/>
                <a:ea typeface="Arial"/>
                <a:cs typeface="Arial"/>
                <a:sym typeface="Arial"/>
              </a:rPr>
              <a:t> learning library optimised for running machine learning models on edge devices, including Android mobile devices</a:t>
            </a:r>
            <a:endParaRPr/>
          </a:p>
        </p:txBody>
      </p:sp>
      <p:sp>
        <p:nvSpPr>
          <p:cNvPr id="416" name="Google Shape;416;p15"/>
          <p:cNvSpPr txBox="1"/>
          <p:nvPr/>
        </p:nvSpPr>
        <p:spPr>
          <a:xfrm>
            <a:off x="12813385" y="6026767"/>
            <a:ext cx="3650556" cy="4318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0" i="0" lang="en-US" sz="2499" u="none" cap="none" strike="noStrike">
                <a:solidFill>
                  <a:srgbClr val="000000"/>
                </a:solidFill>
                <a:latin typeface="Arial"/>
                <a:ea typeface="Arial"/>
                <a:cs typeface="Arial"/>
                <a:sym typeface="Arial"/>
              </a:rPr>
              <a:t>Networking to WEB API </a:t>
            </a:r>
            <a:endParaRPr/>
          </a:p>
        </p:txBody>
      </p:sp>
      <p:sp>
        <p:nvSpPr>
          <p:cNvPr id="417" name="Google Shape;417;p15"/>
          <p:cNvSpPr txBox="1"/>
          <p:nvPr/>
        </p:nvSpPr>
        <p:spPr>
          <a:xfrm>
            <a:off x="7728909" y="5976475"/>
            <a:ext cx="2930882" cy="89750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540" u="none" cap="none" strike="noStrike">
                <a:solidFill>
                  <a:srgbClr val="000000"/>
                </a:solidFill>
                <a:latin typeface="Arial"/>
                <a:ea typeface="Arial"/>
                <a:cs typeface="Arial"/>
                <a:sym typeface="Arial"/>
              </a:rPr>
              <a:t> Display main feature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6EF"/>
        </a:solidFill>
      </p:bgPr>
    </p:bg>
    <p:spTree>
      <p:nvGrpSpPr>
        <p:cNvPr id="421" name="Shape 421"/>
        <p:cNvGrpSpPr/>
        <p:nvPr/>
      </p:nvGrpSpPr>
      <p:grpSpPr>
        <a:xfrm>
          <a:off x="0" y="0"/>
          <a:ext cx="0" cy="0"/>
          <a:chOff x="0" y="0"/>
          <a:chExt cx="0" cy="0"/>
        </a:xfrm>
      </p:grpSpPr>
      <p:sp>
        <p:nvSpPr>
          <p:cNvPr id="422" name="Google Shape;422;p16"/>
          <p:cNvSpPr txBox="1"/>
          <p:nvPr/>
        </p:nvSpPr>
        <p:spPr>
          <a:xfrm>
            <a:off x="844894" y="2484366"/>
            <a:ext cx="7377133" cy="2778588"/>
          </a:xfrm>
          <a:prstGeom prst="rect">
            <a:avLst/>
          </a:prstGeom>
          <a:noFill/>
          <a:ln>
            <a:noFill/>
          </a:ln>
        </p:spPr>
        <p:txBody>
          <a:bodyPr anchorCtr="0" anchor="t" bIns="0" lIns="0" spcFirstLastPara="1" rIns="0" wrap="square" tIns="0">
            <a:spAutoFit/>
          </a:bodyPr>
          <a:lstStyle/>
          <a:p>
            <a:pPr indent="0" lvl="0" marL="0" marR="0" rtl="0" algn="ctr">
              <a:lnSpc>
                <a:spcPct val="140017"/>
              </a:lnSpc>
              <a:spcBef>
                <a:spcPts val="0"/>
              </a:spcBef>
              <a:spcAft>
                <a:spcPts val="0"/>
              </a:spcAft>
              <a:buNone/>
            </a:pPr>
            <a:r>
              <a:rPr b="1" i="0" lang="en-US" sz="2349" u="none" cap="none" strike="noStrike">
                <a:solidFill>
                  <a:srgbClr val="000000"/>
                </a:solidFill>
                <a:latin typeface="Open Sans"/>
                <a:ea typeface="Open Sans"/>
                <a:cs typeface="Open Sans"/>
                <a:sym typeface="Open Sans"/>
              </a:rPr>
              <a:t>Commercial Value and Business Opportunities</a:t>
            </a:r>
            <a:endParaRPr/>
          </a:p>
          <a:p>
            <a:pPr indent="0" lvl="0" marL="0" marR="0" rtl="0" algn="ctr">
              <a:lnSpc>
                <a:spcPct val="140017"/>
              </a:lnSpc>
              <a:spcBef>
                <a:spcPts val="0"/>
              </a:spcBef>
              <a:spcAft>
                <a:spcPts val="0"/>
              </a:spcAft>
              <a:buNone/>
            </a:pPr>
            <a:r>
              <a:t/>
            </a:r>
            <a:endParaRPr b="1" i="0" sz="2349" u="none" cap="none" strike="noStrike">
              <a:solidFill>
                <a:srgbClr val="000000"/>
              </a:solidFill>
              <a:latin typeface="Open Sans"/>
              <a:ea typeface="Open Sans"/>
              <a:cs typeface="Open Sans"/>
              <a:sym typeface="Open Sans"/>
            </a:endParaRPr>
          </a:p>
          <a:p>
            <a:pPr indent="-195126" lvl="1" marL="390252" marR="0" rtl="0" algn="l">
              <a:lnSpc>
                <a:spcPct val="140011"/>
              </a:lnSpc>
              <a:spcBef>
                <a:spcPts val="0"/>
              </a:spcBef>
              <a:spcAft>
                <a:spcPts val="0"/>
              </a:spcAft>
              <a:buClr>
                <a:srgbClr val="000000"/>
              </a:buClr>
              <a:buSzPts val="1807"/>
              <a:buFont typeface="Arial"/>
              <a:buChar char="•"/>
            </a:pPr>
            <a:r>
              <a:rPr b="0" i="0" lang="en-US" sz="1807" u="none" cap="none" strike="noStrike">
                <a:solidFill>
                  <a:srgbClr val="000000"/>
                </a:solidFill>
                <a:latin typeface="Open Sans"/>
                <a:ea typeface="Open Sans"/>
                <a:cs typeface="Open Sans"/>
                <a:sym typeface="Open Sans"/>
              </a:rPr>
              <a:t>Generate revenue through freemium or subscription models, partnership, and sponsored content.</a:t>
            </a:r>
            <a:endParaRPr/>
          </a:p>
          <a:p>
            <a:pPr indent="-195126" lvl="1" marL="390252" marR="0" rtl="0" algn="l">
              <a:lnSpc>
                <a:spcPct val="140011"/>
              </a:lnSpc>
              <a:spcBef>
                <a:spcPts val="0"/>
              </a:spcBef>
              <a:spcAft>
                <a:spcPts val="0"/>
              </a:spcAft>
              <a:buClr>
                <a:srgbClr val="000000"/>
              </a:buClr>
              <a:buSzPts val="1807"/>
              <a:buFont typeface="Arial"/>
              <a:buChar char="•"/>
            </a:pPr>
            <a:r>
              <a:rPr b="0" i="0" lang="en-US" sz="1807" u="none" cap="none" strike="noStrike">
                <a:solidFill>
                  <a:srgbClr val="000000"/>
                </a:solidFill>
                <a:latin typeface="Open Sans"/>
                <a:ea typeface="Open Sans"/>
                <a:cs typeface="Open Sans"/>
                <a:sym typeface="Open Sans"/>
              </a:rPr>
              <a:t>Market potential (PCOS affects millions of women worldwide)</a:t>
            </a:r>
            <a:endParaRPr/>
          </a:p>
          <a:p>
            <a:pPr indent="-195126" lvl="1" marL="390252" marR="0" rtl="0" algn="l">
              <a:lnSpc>
                <a:spcPct val="140011"/>
              </a:lnSpc>
              <a:spcBef>
                <a:spcPts val="0"/>
              </a:spcBef>
              <a:spcAft>
                <a:spcPts val="0"/>
              </a:spcAft>
              <a:buClr>
                <a:srgbClr val="000000"/>
              </a:buClr>
              <a:buSzPts val="1807"/>
              <a:buFont typeface="Arial"/>
              <a:buChar char="•"/>
            </a:pPr>
            <a:r>
              <a:rPr b="0" i="0" lang="en-US" sz="1807" u="none" cap="none" strike="noStrike">
                <a:solidFill>
                  <a:srgbClr val="000000"/>
                </a:solidFill>
                <a:latin typeface="Open Sans"/>
                <a:ea typeface="Open Sans"/>
                <a:cs typeface="Open Sans"/>
                <a:sym typeface="Open Sans"/>
              </a:rPr>
              <a:t>Collaborate with pharmaceutical companies, or academic institution to develop targeted treatments and medications.</a:t>
            </a:r>
            <a:endParaRPr/>
          </a:p>
          <a:p>
            <a:pPr indent="0" lvl="0" marL="0" marR="0" rtl="0" algn="ctr">
              <a:lnSpc>
                <a:spcPct val="182014"/>
              </a:lnSpc>
              <a:spcBef>
                <a:spcPts val="0"/>
              </a:spcBef>
              <a:spcAft>
                <a:spcPts val="0"/>
              </a:spcAft>
              <a:buNone/>
            </a:pPr>
            <a:r>
              <a:t/>
            </a:r>
            <a:endParaRPr b="0" i="0" sz="1807" u="none" cap="none" strike="noStrike">
              <a:solidFill>
                <a:srgbClr val="000000"/>
              </a:solidFill>
              <a:latin typeface="Open Sans"/>
              <a:ea typeface="Open Sans"/>
              <a:cs typeface="Open Sans"/>
              <a:sym typeface="Open Sans"/>
            </a:endParaRPr>
          </a:p>
        </p:txBody>
      </p:sp>
      <p:sp>
        <p:nvSpPr>
          <p:cNvPr id="423" name="Google Shape;423;p16"/>
          <p:cNvSpPr txBox="1"/>
          <p:nvPr/>
        </p:nvSpPr>
        <p:spPr>
          <a:xfrm>
            <a:off x="10114378" y="2403025"/>
            <a:ext cx="7393087" cy="2897222"/>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b="1" i="0" lang="en-US" sz="2199" u="none" cap="none" strike="noStrike">
                <a:solidFill>
                  <a:srgbClr val="000000"/>
                </a:solidFill>
                <a:latin typeface="Open Sans"/>
                <a:ea typeface="Open Sans"/>
                <a:cs typeface="Open Sans"/>
                <a:sym typeface="Open Sans"/>
              </a:rPr>
              <a:t>Technology Advantage and Science Breakthrough</a:t>
            </a:r>
            <a:endParaRPr/>
          </a:p>
          <a:p>
            <a:pPr indent="0" lvl="0" marL="0" marR="0" rtl="0" algn="ctr">
              <a:lnSpc>
                <a:spcPct val="117689"/>
              </a:lnSpc>
              <a:spcBef>
                <a:spcPts val="0"/>
              </a:spcBef>
              <a:spcAft>
                <a:spcPts val="0"/>
              </a:spcAft>
              <a:buNone/>
            </a:pPr>
            <a:r>
              <a:t/>
            </a:r>
            <a:endParaRPr b="1" i="0" sz="2199" u="none" cap="none" strike="noStrike">
              <a:solidFill>
                <a:srgbClr val="000000"/>
              </a:solidFill>
              <a:latin typeface="Open Sans"/>
              <a:ea typeface="Open Sans"/>
              <a:cs typeface="Open Sans"/>
              <a:sym typeface="Open Sans"/>
            </a:endParaRPr>
          </a:p>
          <a:p>
            <a:pPr indent="-199596" lvl="1" marL="399192" marR="0" rtl="0" algn="l">
              <a:lnSpc>
                <a:spcPct val="140043"/>
              </a:lnSpc>
              <a:spcBef>
                <a:spcPts val="0"/>
              </a:spcBef>
              <a:spcAft>
                <a:spcPts val="0"/>
              </a:spcAft>
              <a:buClr>
                <a:srgbClr val="000000"/>
              </a:buClr>
              <a:buSzPts val="1848"/>
              <a:buFont typeface="Arial"/>
              <a:buChar char="•"/>
            </a:pPr>
            <a:r>
              <a:rPr b="0" i="0" lang="en-US" sz="1848" u="none" cap="none" strike="noStrike">
                <a:solidFill>
                  <a:srgbClr val="000000"/>
                </a:solidFill>
                <a:latin typeface="Open Sans"/>
                <a:ea typeface="Open Sans"/>
                <a:cs typeface="Open Sans"/>
                <a:sym typeface="Open Sans"/>
              </a:rPr>
              <a:t>The use of advanced algorithms (Machine learning and AI) enables the app to analyze large amounts of user data, identify patterns,improve prediction accuracy over time.</a:t>
            </a:r>
            <a:endParaRPr/>
          </a:p>
          <a:p>
            <a:pPr indent="-199596" lvl="1" marL="399192" marR="0" rtl="0" algn="l">
              <a:lnSpc>
                <a:spcPct val="140043"/>
              </a:lnSpc>
              <a:spcBef>
                <a:spcPts val="0"/>
              </a:spcBef>
              <a:spcAft>
                <a:spcPts val="0"/>
              </a:spcAft>
              <a:buClr>
                <a:srgbClr val="000000"/>
              </a:buClr>
              <a:buSzPts val="1848"/>
              <a:buFont typeface="Arial"/>
              <a:buChar char="•"/>
            </a:pPr>
            <a:r>
              <a:rPr b="0" i="0" lang="en-US" sz="1848" u="none" cap="none" strike="noStrike">
                <a:solidFill>
                  <a:srgbClr val="000000"/>
                </a:solidFill>
                <a:latin typeface="Open Sans"/>
                <a:ea typeface="Open Sans"/>
                <a:cs typeface="Open Sans"/>
                <a:sym typeface="Open Sans"/>
              </a:rPr>
              <a:t>Collaborate with academic institutions and researchers to contribute to scientific breakthroughs in PCOS diagnosis, treatment, and prevention.</a:t>
            </a:r>
            <a:endParaRPr/>
          </a:p>
          <a:p>
            <a:pPr indent="0" lvl="0" marL="0" marR="0" rtl="0" algn="ctr">
              <a:lnSpc>
                <a:spcPct val="107738"/>
              </a:lnSpc>
              <a:spcBef>
                <a:spcPts val="0"/>
              </a:spcBef>
              <a:spcAft>
                <a:spcPts val="0"/>
              </a:spcAft>
              <a:buNone/>
            </a:pPr>
            <a:r>
              <a:t/>
            </a:r>
            <a:endParaRPr b="0" i="0" sz="1848" u="none" cap="none" strike="noStrike">
              <a:solidFill>
                <a:srgbClr val="000000"/>
              </a:solidFill>
              <a:latin typeface="Open Sans"/>
              <a:ea typeface="Open Sans"/>
              <a:cs typeface="Open Sans"/>
              <a:sym typeface="Open Sans"/>
            </a:endParaRPr>
          </a:p>
        </p:txBody>
      </p:sp>
      <p:sp>
        <p:nvSpPr>
          <p:cNvPr id="424" name="Google Shape;424;p16"/>
          <p:cNvSpPr txBox="1"/>
          <p:nvPr/>
        </p:nvSpPr>
        <p:spPr>
          <a:xfrm>
            <a:off x="10430378" y="6459778"/>
            <a:ext cx="6828922" cy="3041740"/>
          </a:xfrm>
          <a:prstGeom prst="rect">
            <a:avLst/>
          </a:prstGeom>
          <a:noFill/>
          <a:ln>
            <a:noFill/>
          </a:ln>
        </p:spPr>
        <p:txBody>
          <a:bodyPr anchorCtr="0" anchor="t" bIns="0" lIns="0" spcFirstLastPara="1" rIns="0" wrap="square" tIns="0">
            <a:spAutoFit/>
          </a:bodyPr>
          <a:lstStyle/>
          <a:p>
            <a:pPr indent="0" lvl="0" marL="0" marR="0" rtl="0" algn="ctr">
              <a:lnSpc>
                <a:spcPct val="139991"/>
              </a:lnSpc>
              <a:spcBef>
                <a:spcPts val="0"/>
              </a:spcBef>
              <a:spcAft>
                <a:spcPts val="0"/>
              </a:spcAft>
              <a:buNone/>
            </a:pPr>
            <a:r>
              <a:rPr b="1" i="0" lang="en-US" sz="2413" u="none" cap="none" strike="noStrike">
                <a:solidFill>
                  <a:srgbClr val="000000"/>
                </a:solidFill>
                <a:latin typeface="Open Sans"/>
                <a:ea typeface="Open Sans"/>
                <a:cs typeface="Open Sans"/>
                <a:sym typeface="Open Sans"/>
              </a:rPr>
              <a:t>Tackling Bigger Problems in the Future:</a:t>
            </a:r>
            <a:endParaRPr/>
          </a:p>
          <a:p>
            <a:pPr indent="0" lvl="0" marL="0" marR="0" rtl="0" algn="ctr">
              <a:lnSpc>
                <a:spcPct val="139991"/>
              </a:lnSpc>
              <a:spcBef>
                <a:spcPts val="0"/>
              </a:spcBef>
              <a:spcAft>
                <a:spcPts val="0"/>
              </a:spcAft>
              <a:buNone/>
            </a:pPr>
            <a:r>
              <a:t/>
            </a:r>
            <a:endParaRPr b="1" i="0" sz="2413" u="none" cap="none" strike="noStrike">
              <a:solidFill>
                <a:srgbClr val="000000"/>
              </a:solidFill>
              <a:latin typeface="Open Sans"/>
              <a:ea typeface="Open Sans"/>
              <a:cs typeface="Open Sans"/>
              <a:sym typeface="Open Sans"/>
            </a:endParaRPr>
          </a:p>
          <a:p>
            <a:pPr indent="-194310" lvl="1" marL="388620" marR="0" rtl="0" algn="just">
              <a:lnSpc>
                <a:spcPct val="140000"/>
              </a:lnSpc>
              <a:spcBef>
                <a:spcPts val="0"/>
              </a:spcBef>
              <a:spcAft>
                <a:spcPts val="0"/>
              </a:spcAft>
              <a:buClr>
                <a:srgbClr val="000000"/>
              </a:buClr>
              <a:buSzPts val="1800"/>
              <a:buFont typeface="Arial"/>
              <a:buChar char="•"/>
            </a:pPr>
            <a:r>
              <a:rPr b="0" i="0" lang="en-US" sz="1800" u="none" cap="none" strike="noStrike">
                <a:solidFill>
                  <a:srgbClr val="000000"/>
                </a:solidFill>
                <a:latin typeface="Open Sans"/>
                <a:ea typeface="Open Sans"/>
                <a:cs typeface="Open Sans"/>
                <a:sym typeface="Open Sans"/>
              </a:rPr>
              <a:t>Expand the app's capabilities beyond PCOS prediction, incorporating additional features for menstrual cycle tracking, fertility awareness, and hormonal health management.</a:t>
            </a:r>
            <a:endParaRPr/>
          </a:p>
          <a:p>
            <a:pPr indent="-194310" lvl="1" marL="388620" marR="0" rtl="0" algn="just">
              <a:lnSpc>
                <a:spcPct val="140000"/>
              </a:lnSpc>
              <a:spcBef>
                <a:spcPts val="0"/>
              </a:spcBef>
              <a:spcAft>
                <a:spcPts val="0"/>
              </a:spcAft>
              <a:buClr>
                <a:srgbClr val="000000"/>
              </a:buClr>
              <a:buSzPts val="1800"/>
              <a:buFont typeface="Arial"/>
              <a:buChar char="•"/>
            </a:pPr>
            <a:r>
              <a:rPr b="0" i="0" lang="en-US" sz="1800" u="none" cap="none" strike="noStrike">
                <a:solidFill>
                  <a:srgbClr val="000000"/>
                </a:solidFill>
                <a:latin typeface="Open Sans"/>
                <a:ea typeface="Open Sans"/>
                <a:cs typeface="Open Sans"/>
                <a:sym typeface="Open Sans"/>
              </a:rPr>
              <a:t>Collaborate with experts in related fields to provide holistic support and guidance, for women's reproductive health.</a:t>
            </a:r>
            <a:endParaRPr/>
          </a:p>
          <a:p>
            <a:pPr indent="0" lvl="0" marL="0" marR="0" rtl="0" algn="just">
              <a:lnSpc>
                <a:spcPct val="140000"/>
              </a:lnSpc>
              <a:spcBef>
                <a:spcPts val="0"/>
              </a:spcBef>
              <a:spcAft>
                <a:spcPts val="0"/>
              </a:spcAft>
              <a:buNone/>
            </a:pPr>
            <a:r>
              <a:t/>
            </a:r>
            <a:endParaRPr b="0" i="0" sz="1800" u="none" cap="none" strike="noStrike">
              <a:solidFill>
                <a:srgbClr val="000000"/>
              </a:solidFill>
              <a:latin typeface="Open Sans"/>
              <a:ea typeface="Open Sans"/>
              <a:cs typeface="Open Sans"/>
              <a:sym typeface="Open Sans"/>
            </a:endParaRPr>
          </a:p>
        </p:txBody>
      </p:sp>
      <p:sp>
        <p:nvSpPr>
          <p:cNvPr id="425" name="Google Shape;425;p16"/>
          <p:cNvSpPr txBox="1"/>
          <p:nvPr/>
        </p:nvSpPr>
        <p:spPr>
          <a:xfrm>
            <a:off x="0" y="6450253"/>
            <a:ext cx="8635158" cy="3957589"/>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i="0" lang="en-US" sz="2321" u="none" cap="none" strike="noStrike">
                <a:solidFill>
                  <a:srgbClr val="000000"/>
                </a:solidFill>
                <a:latin typeface="Open Sans"/>
                <a:ea typeface="Open Sans"/>
                <a:cs typeface="Open Sans"/>
                <a:sym typeface="Open Sans"/>
              </a:rPr>
              <a:t>Long-Term Benefits and Indirect Effects:</a:t>
            </a:r>
            <a:endParaRPr/>
          </a:p>
          <a:p>
            <a:pPr indent="0" lvl="0" marL="0" marR="0" rtl="0" algn="ctr">
              <a:lnSpc>
                <a:spcPct val="140025"/>
              </a:lnSpc>
              <a:spcBef>
                <a:spcPts val="0"/>
              </a:spcBef>
              <a:spcAft>
                <a:spcPts val="0"/>
              </a:spcAft>
              <a:buNone/>
            </a:pPr>
            <a:r>
              <a:t/>
            </a:r>
            <a:endParaRPr b="1" i="0" sz="2321" u="none" cap="none" strike="noStrike">
              <a:solidFill>
                <a:srgbClr val="000000"/>
              </a:solidFill>
              <a:latin typeface="Open Sans"/>
              <a:ea typeface="Open Sans"/>
              <a:cs typeface="Open Sans"/>
              <a:sym typeface="Open Sans"/>
            </a:endParaRPr>
          </a:p>
          <a:p>
            <a:pPr indent="-257079" lvl="2" marL="771236" marR="0" rtl="0" algn="l">
              <a:lnSpc>
                <a:spcPct val="139977"/>
              </a:lnSpc>
              <a:spcBef>
                <a:spcPts val="0"/>
              </a:spcBef>
              <a:spcAft>
                <a:spcPts val="0"/>
              </a:spcAft>
              <a:buClr>
                <a:srgbClr val="000000"/>
              </a:buClr>
              <a:buSzPts val="1786"/>
              <a:buFont typeface="Arial"/>
              <a:buChar char="⚬"/>
            </a:pPr>
            <a:r>
              <a:rPr b="0" i="0" lang="en-US" sz="1786" u="none" cap="none" strike="noStrike">
                <a:solidFill>
                  <a:srgbClr val="000000"/>
                </a:solidFill>
                <a:latin typeface="Open Sans"/>
                <a:ea typeface="Open Sans"/>
                <a:cs typeface="Open Sans"/>
                <a:sym typeface="Open Sans"/>
              </a:rPr>
              <a:t>Empower women to take control of their reproductive health leading to improved overall well-being, self-care, and quality of life.</a:t>
            </a:r>
            <a:endParaRPr/>
          </a:p>
          <a:p>
            <a:pPr indent="-257079" lvl="2" marL="771236" marR="0" rtl="0" algn="l">
              <a:lnSpc>
                <a:spcPct val="139977"/>
              </a:lnSpc>
              <a:spcBef>
                <a:spcPts val="0"/>
              </a:spcBef>
              <a:spcAft>
                <a:spcPts val="0"/>
              </a:spcAft>
              <a:buClr>
                <a:srgbClr val="000000"/>
              </a:buClr>
              <a:buSzPts val="1786"/>
              <a:buFont typeface="Arial"/>
              <a:buChar char="⚬"/>
            </a:pPr>
            <a:r>
              <a:rPr b="0" i="0" lang="en-US" sz="1786" u="none" cap="none" strike="noStrike">
                <a:solidFill>
                  <a:srgbClr val="000000"/>
                </a:solidFill>
                <a:latin typeface="Open Sans"/>
                <a:ea typeface="Open Sans"/>
                <a:cs typeface="Open Sans"/>
                <a:sym typeface="Open Sans"/>
              </a:rPr>
              <a:t>Contribute to reducing healthcare costs associated with undiagnosed or mismanaged PCOS by promoting early intervention and preventive strategies</a:t>
            </a:r>
            <a:endParaRPr/>
          </a:p>
          <a:p>
            <a:pPr indent="-257079" lvl="2" marL="771236" marR="0" rtl="0" algn="l">
              <a:lnSpc>
                <a:spcPct val="139977"/>
              </a:lnSpc>
              <a:spcBef>
                <a:spcPts val="0"/>
              </a:spcBef>
              <a:spcAft>
                <a:spcPts val="0"/>
              </a:spcAft>
              <a:buClr>
                <a:srgbClr val="000000"/>
              </a:buClr>
              <a:buSzPts val="1786"/>
              <a:buFont typeface="Arial"/>
              <a:buChar char="⚬"/>
            </a:pPr>
            <a:r>
              <a:rPr b="0" i="0" lang="en-US" sz="1786" u="none" cap="none" strike="noStrike">
                <a:solidFill>
                  <a:srgbClr val="000000"/>
                </a:solidFill>
                <a:latin typeface="Open Sans"/>
                <a:ea typeface="Open Sans"/>
                <a:cs typeface="Open Sans"/>
                <a:sym typeface="Open Sans"/>
              </a:rPr>
              <a:t>Generate a wealth of anonymized data that can be utilized for population health studies, policy development, and medical research, ultimately benefiting the healthcare industry and advancing scientific knowledge in women's health.</a:t>
            </a:r>
            <a:endParaRPr/>
          </a:p>
          <a:p>
            <a:pPr indent="0" lvl="0" marL="0" marR="0" rtl="0" algn="ctr">
              <a:lnSpc>
                <a:spcPct val="139977"/>
              </a:lnSpc>
              <a:spcBef>
                <a:spcPts val="0"/>
              </a:spcBef>
              <a:spcAft>
                <a:spcPts val="0"/>
              </a:spcAft>
              <a:buNone/>
            </a:pPr>
            <a:r>
              <a:t/>
            </a:r>
            <a:endParaRPr b="0" i="0" sz="1786" u="none" cap="none" strike="noStrike">
              <a:solidFill>
                <a:srgbClr val="000000"/>
              </a:solidFill>
              <a:latin typeface="Open Sans"/>
              <a:ea typeface="Open Sans"/>
              <a:cs typeface="Open Sans"/>
              <a:sym typeface="Open Sans"/>
            </a:endParaRPr>
          </a:p>
        </p:txBody>
      </p:sp>
      <p:sp>
        <p:nvSpPr>
          <p:cNvPr id="426" name="Google Shape;426;p16"/>
          <p:cNvSpPr/>
          <p:nvPr/>
        </p:nvSpPr>
        <p:spPr>
          <a:xfrm>
            <a:off x="326089" y="115252"/>
            <a:ext cx="518805" cy="775783"/>
          </a:xfrm>
          <a:custGeom>
            <a:rect b="b" l="l" r="r" t="t"/>
            <a:pathLst>
              <a:path extrusionOk="0" h="775783" w="518805">
                <a:moveTo>
                  <a:pt x="0" y="0"/>
                </a:moveTo>
                <a:lnTo>
                  <a:pt x="518805" y="0"/>
                </a:lnTo>
                <a:lnTo>
                  <a:pt x="518805" y="775783"/>
                </a:lnTo>
                <a:lnTo>
                  <a:pt x="0" y="775783"/>
                </a:lnTo>
                <a:lnTo>
                  <a:pt x="0" y="0"/>
                </a:lnTo>
                <a:close/>
              </a:path>
            </a:pathLst>
          </a:custGeom>
          <a:blipFill rotWithShape="1">
            <a:blip r:embed="rId3">
              <a:alphaModFix/>
            </a:blip>
            <a:stretch>
              <a:fillRect b="0" l="0" r="0" t="0"/>
            </a:stretch>
          </a:blipFill>
          <a:ln>
            <a:noFill/>
          </a:ln>
        </p:spPr>
      </p:sp>
      <p:sp>
        <p:nvSpPr>
          <p:cNvPr id="427" name="Google Shape;427;p16"/>
          <p:cNvSpPr/>
          <p:nvPr/>
        </p:nvSpPr>
        <p:spPr>
          <a:xfrm>
            <a:off x="1028700" y="-88033"/>
            <a:ext cx="2026052" cy="979068"/>
          </a:xfrm>
          <a:custGeom>
            <a:rect b="b" l="l" r="r" t="t"/>
            <a:pathLst>
              <a:path extrusionOk="0" h="979068" w="2026052">
                <a:moveTo>
                  <a:pt x="0" y="0"/>
                </a:moveTo>
                <a:lnTo>
                  <a:pt x="2026052" y="0"/>
                </a:lnTo>
                <a:lnTo>
                  <a:pt x="2026052" y="979068"/>
                </a:lnTo>
                <a:lnTo>
                  <a:pt x="0" y="979068"/>
                </a:lnTo>
                <a:lnTo>
                  <a:pt x="0" y="0"/>
                </a:lnTo>
                <a:close/>
              </a:path>
            </a:pathLst>
          </a:custGeom>
          <a:blipFill rotWithShape="1">
            <a:blip r:embed="rId4">
              <a:alphaModFix/>
            </a:blip>
            <a:stretch>
              <a:fillRect b="-70278" l="-48400" r="-51751" t="-36812"/>
            </a:stretch>
          </a:blipFill>
          <a:ln>
            <a:noFill/>
          </a:ln>
        </p:spPr>
      </p:sp>
      <p:sp>
        <p:nvSpPr>
          <p:cNvPr id="428" name="Google Shape;428;p16"/>
          <p:cNvSpPr txBox="1"/>
          <p:nvPr/>
        </p:nvSpPr>
        <p:spPr>
          <a:xfrm>
            <a:off x="111122" y="910085"/>
            <a:ext cx="1132224" cy="178796"/>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0" i="0" lang="en-US" sz="1340" u="none" cap="none" strike="noStrike">
                <a:solidFill>
                  <a:srgbClr val="E457A5"/>
                </a:solidFill>
                <a:latin typeface="Arial"/>
                <a:ea typeface="Arial"/>
                <a:cs typeface="Arial"/>
                <a:sym typeface="Arial"/>
              </a:rPr>
              <a:t>PCOS Pal</a:t>
            </a:r>
            <a:endParaRPr/>
          </a:p>
        </p:txBody>
      </p:sp>
      <p:sp>
        <p:nvSpPr>
          <p:cNvPr id="429" name="Google Shape;429;p16"/>
          <p:cNvSpPr txBox="1"/>
          <p:nvPr/>
        </p:nvSpPr>
        <p:spPr>
          <a:xfrm>
            <a:off x="2776439" y="4190365"/>
            <a:ext cx="9525" cy="887095"/>
          </a:xfrm>
          <a:prstGeom prst="rect">
            <a:avLst/>
          </a:prstGeom>
          <a:noFill/>
          <a:ln>
            <a:noFill/>
          </a:ln>
        </p:spPr>
        <p:txBody>
          <a:bodyPr anchorCtr="0" anchor="t" bIns="0" lIns="0" spcFirstLastPara="1" rIns="0" wrap="square" tIns="0">
            <a:spAutoFit/>
          </a:bodyPr>
          <a:lstStyle/>
          <a:p>
            <a:pPr indent="0" lvl="0" marL="0" marR="0" rtl="0" algn="ctr">
              <a:lnSpc>
                <a:spcPct val="40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430" name="Google Shape;430;p16"/>
          <p:cNvSpPr txBox="1"/>
          <p:nvPr/>
        </p:nvSpPr>
        <p:spPr>
          <a:xfrm>
            <a:off x="4533461" y="923925"/>
            <a:ext cx="8635158" cy="871200"/>
          </a:xfrm>
          <a:prstGeom prst="rect">
            <a:avLst/>
          </a:prstGeom>
          <a:noFill/>
          <a:ln>
            <a:noFill/>
          </a:ln>
        </p:spPr>
        <p:txBody>
          <a:bodyPr anchorCtr="0" anchor="t" bIns="0" lIns="0" spcFirstLastPara="1" rIns="0" wrap="square" tIns="0">
            <a:spAutoFit/>
          </a:bodyPr>
          <a:lstStyle/>
          <a:p>
            <a:pPr indent="0" lvl="0" marL="0" marR="0" rtl="0" algn="ctr">
              <a:lnSpc>
                <a:spcPct val="140019"/>
              </a:lnSpc>
              <a:spcBef>
                <a:spcPts val="0"/>
              </a:spcBef>
              <a:spcAft>
                <a:spcPts val="0"/>
              </a:spcAft>
              <a:buNone/>
            </a:pPr>
            <a:r>
              <a:rPr b="1" i="0" lang="en-US" sz="5075" u="sng" cap="none" strike="noStrike">
                <a:solidFill>
                  <a:srgbClr val="000000"/>
                </a:solidFill>
                <a:latin typeface="Open Sans"/>
                <a:ea typeface="Open Sans"/>
                <a:cs typeface="Open Sans"/>
                <a:sym typeface="Open Sans"/>
              </a:rPr>
              <a:t>Business Model Roadmap</a:t>
            </a:r>
            <a:endParaRPr/>
          </a:p>
        </p:txBody>
      </p:sp>
      <p:cxnSp>
        <p:nvCxnSpPr>
          <p:cNvPr id="431" name="Google Shape;431;p16"/>
          <p:cNvCxnSpPr/>
          <p:nvPr/>
        </p:nvCxnSpPr>
        <p:spPr>
          <a:xfrm flipH="1" rot="10800000">
            <a:off x="677256" y="6009522"/>
            <a:ext cx="16921974" cy="19050"/>
          </a:xfrm>
          <a:prstGeom prst="straightConnector1">
            <a:avLst/>
          </a:prstGeom>
          <a:noFill/>
          <a:ln cap="flat" cmpd="sng" w="38100">
            <a:solidFill>
              <a:srgbClr val="000000"/>
            </a:solidFill>
            <a:prstDash val="lgDash"/>
            <a:round/>
            <a:headEnd len="sm" w="sm" type="none"/>
            <a:tailEnd len="sm" w="sm"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6EF"/>
        </a:solidFill>
      </p:bgPr>
    </p:bg>
    <p:spTree>
      <p:nvGrpSpPr>
        <p:cNvPr id="435" name="Shape 435"/>
        <p:cNvGrpSpPr/>
        <p:nvPr/>
      </p:nvGrpSpPr>
      <p:grpSpPr>
        <a:xfrm>
          <a:off x="0" y="0"/>
          <a:ext cx="0" cy="0"/>
          <a:chOff x="0" y="0"/>
          <a:chExt cx="0" cy="0"/>
        </a:xfrm>
      </p:grpSpPr>
      <p:sp>
        <p:nvSpPr>
          <p:cNvPr id="436" name="Google Shape;436;p17"/>
          <p:cNvSpPr/>
          <p:nvPr/>
        </p:nvSpPr>
        <p:spPr>
          <a:xfrm flipH="1" rot="-5400000">
            <a:off x="2291772" y="-5701101"/>
            <a:ext cx="13348256" cy="22198004"/>
          </a:xfrm>
          <a:custGeom>
            <a:rect b="b" l="l" r="r" t="t"/>
            <a:pathLst>
              <a:path extrusionOk="0" h="22198004" w="13348256">
                <a:moveTo>
                  <a:pt x="0" y="22198004"/>
                </a:moveTo>
                <a:lnTo>
                  <a:pt x="13348256" y="22198004"/>
                </a:lnTo>
                <a:lnTo>
                  <a:pt x="13348256" y="0"/>
                </a:lnTo>
                <a:lnTo>
                  <a:pt x="0" y="0"/>
                </a:lnTo>
                <a:lnTo>
                  <a:pt x="0" y="22198004"/>
                </a:lnTo>
                <a:close/>
              </a:path>
            </a:pathLst>
          </a:custGeom>
          <a:blipFill rotWithShape="1">
            <a:blip r:embed="rId3">
              <a:alphaModFix amt="81000"/>
            </a:blip>
            <a:stretch>
              <a:fillRect b="0" l="-32662" r="0" t="-8871"/>
            </a:stretch>
          </a:blipFill>
          <a:ln>
            <a:noFill/>
          </a:ln>
        </p:spPr>
      </p:sp>
      <p:sp>
        <p:nvSpPr>
          <p:cNvPr id="437" name="Google Shape;437;p17"/>
          <p:cNvSpPr/>
          <p:nvPr/>
        </p:nvSpPr>
        <p:spPr>
          <a:xfrm>
            <a:off x="326089" y="115252"/>
            <a:ext cx="518805" cy="775783"/>
          </a:xfrm>
          <a:custGeom>
            <a:rect b="b" l="l" r="r" t="t"/>
            <a:pathLst>
              <a:path extrusionOk="0" h="775783" w="518805">
                <a:moveTo>
                  <a:pt x="0" y="0"/>
                </a:moveTo>
                <a:lnTo>
                  <a:pt x="518805" y="0"/>
                </a:lnTo>
                <a:lnTo>
                  <a:pt x="518805" y="775783"/>
                </a:lnTo>
                <a:lnTo>
                  <a:pt x="0" y="775783"/>
                </a:lnTo>
                <a:lnTo>
                  <a:pt x="0" y="0"/>
                </a:lnTo>
                <a:close/>
              </a:path>
            </a:pathLst>
          </a:custGeom>
          <a:blipFill rotWithShape="1">
            <a:blip r:embed="rId4">
              <a:alphaModFix/>
            </a:blip>
            <a:stretch>
              <a:fillRect b="0" l="0" r="0" t="0"/>
            </a:stretch>
          </a:blipFill>
          <a:ln>
            <a:noFill/>
          </a:ln>
        </p:spPr>
      </p:sp>
      <p:sp>
        <p:nvSpPr>
          <p:cNvPr id="438" name="Google Shape;438;p17"/>
          <p:cNvSpPr/>
          <p:nvPr/>
        </p:nvSpPr>
        <p:spPr>
          <a:xfrm>
            <a:off x="1028700" y="-88033"/>
            <a:ext cx="2026052" cy="979068"/>
          </a:xfrm>
          <a:custGeom>
            <a:rect b="b" l="l" r="r" t="t"/>
            <a:pathLst>
              <a:path extrusionOk="0" h="979068" w="2026052">
                <a:moveTo>
                  <a:pt x="0" y="0"/>
                </a:moveTo>
                <a:lnTo>
                  <a:pt x="2026052" y="0"/>
                </a:lnTo>
                <a:lnTo>
                  <a:pt x="2026052" y="979068"/>
                </a:lnTo>
                <a:lnTo>
                  <a:pt x="0" y="979068"/>
                </a:lnTo>
                <a:lnTo>
                  <a:pt x="0" y="0"/>
                </a:lnTo>
                <a:close/>
              </a:path>
            </a:pathLst>
          </a:custGeom>
          <a:blipFill rotWithShape="1">
            <a:blip r:embed="rId5">
              <a:alphaModFix/>
            </a:blip>
            <a:stretch>
              <a:fillRect b="-70278" l="-48400" r="-51751" t="-36812"/>
            </a:stretch>
          </a:blipFill>
          <a:ln>
            <a:noFill/>
          </a:ln>
        </p:spPr>
      </p:sp>
      <p:sp>
        <p:nvSpPr>
          <p:cNvPr id="439" name="Google Shape;439;p17"/>
          <p:cNvSpPr/>
          <p:nvPr/>
        </p:nvSpPr>
        <p:spPr>
          <a:xfrm>
            <a:off x="2574027" y="5143500"/>
            <a:ext cx="7315200" cy="1664208"/>
          </a:xfrm>
          <a:custGeom>
            <a:rect b="b" l="l" r="r" t="t"/>
            <a:pathLst>
              <a:path extrusionOk="0" h="1664208" w="7315200">
                <a:moveTo>
                  <a:pt x="0" y="0"/>
                </a:moveTo>
                <a:lnTo>
                  <a:pt x="7315200" y="0"/>
                </a:lnTo>
                <a:lnTo>
                  <a:pt x="7315200" y="1664208"/>
                </a:lnTo>
                <a:lnTo>
                  <a:pt x="0" y="1664208"/>
                </a:lnTo>
                <a:lnTo>
                  <a:pt x="0" y="0"/>
                </a:lnTo>
                <a:close/>
              </a:path>
            </a:pathLst>
          </a:custGeom>
          <a:blipFill rotWithShape="1">
            <a:blip r:embed="rId6">
              <a:alphaModFix/>
            </a:blip>
            <a:stretch>
              <a:fillRect b="0" l="0" r="0" t="0"/>
            </a:stretch>
          </a:blipFill>
          <a:ln>
            <a:noFill/>
          </a:ln>
        </p:spPr>
      </p:sp>
      <p:sp>
        <p:nvSpPr>
          <p:cNvPr id="440" name="Google Shape;440;p17"/>
          <p:cNvSpPr/>
          <p:nvPr/>
        </p:nvSpPr>
        <p:spPr>
          <a:xfrm>
            <a:off x="9508830" y="5143500"/>
            <a:ext cx="5416347" cy="1664208"/>
          </a:xfrm>
          <a:custGeom>
            <a:rect b="b" l="l" r="r" t="t"/>
            <a:pathLst>
              <a:path extrusionOk="0" h="1664208" w="5416347">
                <a:moveTo>
                  <a:pt x="0" y="0"/>
                </a:moveTo>
                <a:lnTo>
                  <a:pt x="5416347" y="0"/>
                </a:lnTo>
                <a:lnTo>
                  <a:pt x="5416347" y="1664208"/>
                </a:lnTo>
                <a:lnTo>
                  <a:pt x="0" y="1664208"/>
                </a:lnTo>
                <a:lnTo>
                  <a:pt x="0" y="0"/>
                </a:lnTo>
                <a:close/>
              </a:path>
            </a:pathLst>
          </a:custGeom>
          <a:blipFill rotWithShape="1">
            <a:blip r:embed="rId6">
              <a:alphaModFix/>
            </a:blip>
            <a:stretch>
              <a:fillRect b="0" l="0" r="-35056" t="0"/>
            </a:stretch>
          </a:blipFill>
          <a:ln>
            <a:noFill/>
          </a:ln>
        </p:spPr>
      </p:sp>
      <p:grpSp>
        <p:nvGrpSpPr>
          <p:cNvPr id="441" name="Google Shape;441;p17"/>
          <p:cNvGrpSpPr/>
          <p:nvPr/>
        </p:nvGrpSpPr>
        <p:grpSpPr>
          <a:xfrm>
            <a:off x="689098" y="7050760"/>
            <a:ext cx="3086101" cy="3086101"/>
            <a:chOff x="0" y="0"/>
            <a:chExt cx="812800" cy="812800"/>
          </a:xfrm>
        </p:grpSpPr>
        <p:sp>
          <p:nvSpPr>
            <p:cNvPr id="442" name="Google Shape;442;p17"/>
            <p:cNvSpPr/>
            <p:nvPr/>
          </p:nvSpPr>
          <p:spPr>
            <a:xfrm>
              <a:off x="0" y="0"/>
              <a:ext cx="798802" cy="767832"/>
            </a:xfrm>
            <a:custGeom>
              <a:rect b="b" l="l" r="r" t="t"/>
              <a:pathLst>
                <a:path extrusionOk="0" h="767832" w="798802">
                  <a:moveTo>
                    <a:pt x="130183" y="0"/>
                  </a:moveTo>
                  <a:lnTo>
                    <a:pt x="668619" y="0"/>
                  </a:lnTo>
                  <a:cubicBezTo>
                    <a:pt x="740517" y="0"/>
                    <a:pt x="798802" y="58285"/>
                    <a:pt x="798802" y="130183"/>
                  </a:cubicBezTo>
                  <a:lnTo>
                    <a:pt x="798802" y="637649"/>
                  </a:lnTo>
                  <a:cubicBezTo>
                    <a:pt x="798802" y="672176"/>
                    <a:pt x="785087" y="705288"/>
                    <a:pt x="760673" y="729702"/>
                  </a:cubicBezTo>
                  <a:cubicBezTo>
                    <a:pt x="736259" y="754116"/>
                    <a:pt x="703146" y="767832"/>
                    <a:pt x="668619" y="767832"/>
                  </a:cubicBezTo>
                  <a:lnTo>
                    <a:pt x="130183" y="767832"/>
                  </a:lnTo>
                  <a:cubicBezTo>
                    <a:pt x="95656" y="767832"/>
                    <a:pt x="62544" y="754116"/>
                    <a:pt x="38130" y="729702"/>
                  </a:cubicBezTo>
                  <a:cubicBezTo>
                    <a:pt x="13716" y="705288"/>
                    <a:pt x="0" y="672176"/>
                    <a:pt x="0" y="637649"/>
                  </a:cubicBezTo>
                  <a:lnTo>
                    <a:pt x="0" y="130183"/>
                  </a:lnTo>
                  <a:cubicBezTo>
                    <a:pt x="0" y="95656"/>
                    <a:pt x="13716" y="62544"/>
                    <a:pt x="38130" y="38130"/>
                  </a:cubicBezTo>
                  <a:cubicBezTo>
                    <a:pt x="62544" y="13716"/>
                    <a:pt x="95656" y="0"/>
                    <a:pt x="130183" y="0"/>
                  </a:cubicBezTo>
                  <a:close/>
                </a:path>
              </a:pathLst>
            </a:custGeom>
            <a:solidFill>
              <a:srgbClr val="000000">
                <a:alpha val="0"/>
              </a:srgbClr>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7"/>
            <p:cNvSpPr txBox="1"/>
            <p:nvPr/>
          </p:nvSpPr>
          <p:spPr>
            <a:xfrm>
              <a:off x="0" y="19050"/>
              <a:ext cx="812800" cy="793750"/>
            </a:xfrm>
            <a:prstGeom prst="rect">
              <a:avLst/>
            </a:prstGeom>
            <a:noFill/>
            <a:ln>
              <a:noFill/>
            </a:ln>
          </p:spPr>
          <p:txBody>
            <a:bodyPr anchorCtr="0" anchor="ctr" bIns="50800" lIns="50800" spcFirstLastPara="1" rIns="50800" wrap="square" tIns="50800">
              <a:noAutofit/>
            </a:bodyPr>
            <a:lstStyle/>
            <a:p>
              <a:pPr indent="0" lvl="0" marL="0" marR="0" rtl="0" algn="ctr">
                <a:lnSpc>
                  <a:spcPct val="67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44" name="Google Shape;444;p17"/>
          <p:cNvSpPr txBox="1"/>
          <p:nvPr/>
        </p:nvSpPr>
        <p:spPr>
          <a:xfrm>
            <a:off x="4446718" y="588869"/>
            <a:ext cx="9394564" cy="784698"/>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5768" u="none" cap="none" strike="noStrike">
                <a:solidFill>
                  <a:srgbClr val="000000"/>
                </a:solidFill>
                <a:latin typeface="Arial"/>
                <a:ea typeface="Arial"/>
                <a:cs typeface="Arial"/>
                <a:sym typeface="Arial"/>
              </a:rPr>
              <a:t>Plan of Local Deployment</a:t>
            </a:r>
            <a:endParaRPr/>
          </a:p>
        </p:txBody>
      </p:sp>
      <p:sp>
        <p:nvSpPr>
          <p:cNvPr id="445" name="Google Shape;445;p17"/>
          <p:cNvSpPr txBox="1"/>
          <p:nvPr/>
        </p:nvSpPr>
        <p:spPr>
          <a:xfrm>
            <a:off x="111122" y="910085"/>
            <a:ext cx="1132224" cy="178796"/>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0" i="0" lang="en-US" sz="1340" u="none" cap="none" strike="noStrike">
                <a:solidFill>
                  <a:srgbClr val="E457A5"/>
                </a:solidFill>
                <a:latin typeface="Arial"/>
                <a:ea typeface="Arial"/>
                <a:cs typeface="Arial"/>
                <a:sym typeface="Arial"/>
              </a:rPr>
              <a:t>PCOS Pal</a:t>
            </a:r>
            <a:endParaRPr/>
          </a:p>
        </p:txBody>
      </p:sp>
      <p:sp>
        <p:nvSpPr>
          <p:cNvPr id="446" name="Google Shape;446;p17"/>
          <p:cNvSpPr txBox="1"/>
          <p:nvPr/>
        </p:nvSpPr>
        <p:spPr>
          <a:xfrm>
            <a:off x="1567964" y="6149237"/>
            <a:ext cx="1006063" cy="723977"/>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b="1" i="0" lang="en-US" sz="4253" u="none" cap="none" strike="noStrike">
                <a:solidFill>
                  <a:srgbClr val="000000"/>
                </a:solidFill>
                <a:latin typeface="Open Sans"/>
                <a:ea typeface="Open Sans"/>
                <a:cs typeface="Open Sans"/>
                <a:sym typeface="Open Sans"/>
              </a:rPr>
              <a:t>July</a:t>
            </a:r>
            <a:endParaRPr/>
          </a:p>
        </p:txBody>
      </p:sp>
      <p:sp>
        <p:nvSpPr>
          <p:cNvPr id="447" name="Google Shape;447;p17"/>
          <p:cNvSpPr txBox="1"/>
          <p:nvPr/>
        </p:nvSpPr>
        <p:spPr>
          <a:xfrm>
            <a:off x="4717608" y="4507970"/>
            <a:ext cx="1695378" cy="656957"/>
          </a:xfrm>
          <a:prstGeom prst="rect">
            <a:avLst/>
          </a:prstGeom>
          <a:noFill/>
          <a:ln>
            <a:noFill/>
          </a:ln>
        </p:spPr>
        <p:txBody>
          <a:bodyPr anchorCtr="0" anchor="t" bIns="0" lIns="0" spcFirstLastPara="1" rIns="0" wrap="square" tIns="0">
            <a:spAutoFit/>
          </a:bodyPr>
          <a:lstStyle/>
          <a:p>
            <a:pPr indent="0" lvl="0" marL="0" marR="0" rtl="0" algn="ctr">
              <a:lnSpc>
                <a:spcPct val="140020"/>
              </a:lnSpc>
              <a:spcBef>
                <a:spcPts val="0"/>
              </a:spcBef>
              <a:spcAft>
                <a:spcPts val="0"/>
              </a:spcAft>
              <a:buNone/>
            </a:pPr>
            <a:r>
              <a:rPr b="1" i="0" lang="en-US" sz="3813" u="none" cap="none" strike="noStrike">
                <a:solidFill>
                  <a:srgbClr val="000000"/>
                </a:solidFill>
                <a:latin typeface="Open Sans"/>
                <a:ea typeface="Open Sans"/>
                <a:cs typeface="Open Sans"/>
                <a:sym typeface="Open Sans"/>
              </a:rPr>
              <a:t>August</a:t>
            </a:r>
            <a:endParaRPr/>
          </a:p>
        </p:txBody>
      </p:sp>
      <p:sp>
        <p:nvSpPr>
          <p:cNvPr id="448" name="Google Shape;448;p17"/>
          <p:cNvSpPr txBox="1"/>
          <p:nvPr/>
        </p:nvSpPr>
        <p:spPr>
          <a:xfrm>
            <a:off x="6729066" y="6731508"/>
            <a:ext cx="2649179" cy="654221"/>
          </a:xfrm>
          <a:prstGeom prst="rect">
            <a:avLst/>
          </a:prstGeom>
          <a:noFill/>
          <a:ln>
            <a:noFill/>
          </a:ln>
        </p:spPr>
        <p:txBody>
          <a:bodyPr anchorCtr="0" anchor="t" bIns="0" lIns="0" spcFirstLastPara="1" rIns="0" wrap="square" tIns="0">
            <a:spAutoFit/>
          </a:bodyPr>
          <a:lstStyle/>
          <a:p>
            <a:pPr indent="0" lvl="0" marL="0" marR="0" rtl="0" algn="ctr">
              <a:lnSpc>
                <a:spcPct val="140026"/>
              </a:lnSpc>
              <a:spcBef>
                <a:spcPts val="0"/>
              </a:spcBef>
              <a:spcAft>
                <a:spcPts val="0"/>
              </a:spcAft>
              <a:buNone/>
            </a:pPr>
            <a:r>
              <a:rPr b="1" i="0" lang="en-US" sz="3795" u="none" cap="none" strike="noStrike">
                <a:solidFill>
                  <a:srgbClr val="000000"/>
                </a:solidFill>
                <a:latin typeface="Open Sans"/>
                <a:ea typeface="Open Sans"/>
                <a:cs typeface="Open Sans"/>
                <a:sym typeface="Open Sans"/>
              </a:rPr>
              <a:t>September</a:t>
            </a:r>
            <a:endParaRPr/>
          </a:p>
        </p:txBody>
      </p:sp>
      <p:sp>
        <p:nvSpPr>
          <p:cNvPr id="449" name="Google Shape;449;p17"/>
          <p:cNvSpPr txBox="1"/>
          <p:nvPr/>
        </p:nvSpPr>
        <p:spPr>
          <a:xfrm>
            <a:off x="9031906" y="5076825"/>
            <a:ext cx="1714641" cy="575476"/>
          </a:xfrm>
          <a:prstGeom prst="rect">
            <a:avLst/>
          </a:prstGeom>
          <a:noFill/>
          <a:ln>
            <a:noFill/>
          </a:ln>
        </p:spPr>
        <p:txBody>
          <a:bodyPr anchorCtr="0" anchor="t" bIns="0" lIns="0" spcFirstLastPara="1" rIns="0" wrap="square" tIns="0">
            <a:spAutoFit/>
          </a:bodyPr>
          <a:lstStyle/>
          <a:p>
            <a:pPr indent="0" lvl="0" marL="0" marR="0" rtl="0" algn="ctr">
              <a:lnSpc>
                <a:spcPct val="139988"/>
              </a:lnSpc>
              <a:spcBef>
                <a:spcPts val="0"/>
              </a:spcBef>
              <a:spcAft>
                <a:spcPts val="0"/>
              </a:spcAft>
              <a:buNone/>
            </a:pPr>
            <a:r>
              <a:rPr b="1" i="0" lang="en-US" sz="3341" u="none" cap="none" strike="noStrike">
                <a:solidFill>
                  <a:srgbClr val="000000"/>
                </a:solidFill>
                <a:latin typeface="Open Sans"/>
                <a:ea typeface="Open Sans"/>
                <a:cs typeface="Open Sans"/>
                <a:sym typeface="Open Sans"/>
              </a:rPr>
              <a:t>October</a:t>
            </a:r>
            <a:endParaRPr/>
          </a:p>
        </p:txBody>
      </p:sp>
      <p:sp>
        <p:nvSpPr>
          <p:cNvPr id="450" name="Google Shape;450;p17"/>
          <p:cNvSpPr txBox="1"/>
          <p:nvPr/>
        </p:nvSpPr>
        <p:spPr>
          <a:xfrm>
            <a:off x="12166923" y="4561551"/>
            <a:ext cx="2350420" cy="603376"/>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i="0" lang="en-US" sz="3524" u="none" cap="none" strike="noStrike">
                <a:solidFill>
                  <a:srgbClr val="000000"/>
                </a:solidFill>
                <a:latin typeface="Open Sans"/>
                <a:ea typeface="Open Sans"/>
                <a:cs typeface="Open Sans"/>
                <a:sym typeface="Open Sans"/>
              </a:rPr>
              <a:t>November</a:t>
            </a:r>
            <a:endParaRPr/>
          </a:p>
        </p:txBody>
      </p:sp>
      <p:sp>
        <p:nvSpPr>
          <p:cNvPr id="451" name="Google Shape;451;p17"/>
          <p:cNvSpPr txBox="1"/>
          <p:nvPr/>
        </p:nvSpPr>
        <p:spPr>
          <a:xfrm>
            <a:off x="14925177" y="6207086"/>
            <a:ext cx="2334123" cy="617804"/>
          </a:xfrm>
          <a:prstGeom prst="rect">
            <a:avLst/>
          </a:prstGeom>
          <a:noFill/>
          <a:ln>
            <a:noFill/>
          </a:ln>
        </p:spPr>
        <p:txBody>
          <a:bodyPr anchorCtr="0" anchor="t" bIns="0" lIns="0" spcFirstLastPara="1" rIns="0" wrap="square" tIns="0">
            <a:spAutoFit/>
          </a:bodyPr>
          <a:lstStyle/>
          <a:p>
            <a:pPr indent="0" lvl="0" marL="0" marR="0" rtl="0" algn="ctr">
              <a:lnSpc>
                <a:spcPct val="140022"/>
              </a:lnSpc>
              <a:spcBef>
                <a:spcPts val="0"/>
              </a:spcBef>
              <a:spcAft>
                <a:spcPts val="0"/>
              </a:spcAft>
              <a:buNone/>
            </a:pPr>
            <a:r>
              <a:rPr b="1" i="0" lang="en-US" sz="3618" u="none" cap="none" strike="noStrike">
                <a:solidFill>
                  <a:srgbClr val="000000"/>
                </a:solidFill>
                <a:latin typeface="Open Sans"/>
                <a:ea typeface="Open Sans"/>
                <a:cs typeface="Open Sans"/>
                <a:sym typeface="Open Sans"/>
              </a:rPr>
              <a:t>Desember</a:t>
            </a:r>
            <a:endParaRPr/>
          </a:p>
        </p:txBody>
      </p:sp>
      <p:sp>
        <p:nvSpPr>
          <p:cNvPr id="452" name="Google Shape;452;p17"/>
          <p:cNvSpPr txBox="1"/>
          <p:nvPr/>
        </p:nvSpPr>
        <p:spPr>
          <a:xfrm>
            <a:off x="827582" y="7904725"/>
            <a:ext cx="2643191" cy="1519058"/>
          </a:xfrm>
          <a:prstGeom prst="rect">
            <a:avLst/>
          </a:prstGeom>
          <a:noFill/>
          <a:ln>
            <a:noFill/>
          </a:ln>
        </p:spPr>
        <p:txBody>
          <a:bodyPr anchorCtr="0" anchor="t" bIns="0" lIns="0" spcFirstLastPara="1" rIns="0" wrap="square" tIns="0">
            <a:spAutoFit/>
          </a:bodyPr>
          <a:lstStyle/>
          <a:p>
            <a:pPr indent="0" lvl="0" marL="0" marR="0" rtl="0" algn="ctr">
              <a:lnSpc>
                <a:spcPct val="140046"/>
              </a:lnSpc>
              <a:spcBef>
                <a:spcPts val="0"/>
              </a:spcBef>
              <a:spcAft>
                <a:spcPts val="0"/>
              </a:spcAft>
              <a:buNone/>
            </a:pPr>
            <a:r>
              <a:rPr b="0" i="0" lang="en-US" sz="2160" u="none" cap="none" strike="noStrike">
                <a:solidFill>
                  <a:srgbClr val="000000"/>
                </a:solidFill>
                <a:latin typeface="Open Sans"/>
                <a:ea typeface="Open Sans"/>
                <a:cs typeface="Open Sans"/>
                <a:sym typeface="Open Sans"/>
              </a:rPr>
              <a:t>Looking for expert mentor and collaborating with local community</a:t>
            </a:r>
            <a:endParaRPr/>
          </a:p>
        </p:txBody>
      </p:sp>
      <p:grpSp>
        <p:nvGrpSpPr>
          <p:cNvPr id="453" name="Google Shape;453;p17"/>
          <p:cNvGrpSpPr/>
          <p:nvPr/>
        </p:nvGrpSpPr>
        <p:grpSpPr>
          <a:xfrm>
            <a:off x="4142815" y="1712863"/>
            <a:ext cx="3086100" cy="3086101"/>
            <a:chOff x="0" y="0"/>
            <a:chExt cx="812800" cy="812800"/>
          </a:xfrm>
        </p:grpSpPr>
        <p:sp>
          <p:nvSpPr>
            <p:cNvPr id="454" name="Google Shape;454;p17"/>
            <p:cNvSpPr/>
            <p:nvPr/>
          </p:nvSpPr>
          <p:spPr>
            <a:xfrm>
              <a:off x="0" y="0"/>
              <a:ext cx="780309" cy="767832"/>
            </a:xfrm>
            <a:custGeom>
              <a:rect b="b" l="l" r="r" t="t"/>
              <a:pathLst>
                <a:path extrusionOk="0" h="767832" w="780309">
                  <a:moveTo>
                    <a:pt x="133268" y="0"/>
                  </a:moveTo>
                  <a:lnTo>
                    <a:pt x="647041" y="0"/>
                  </a:lnTo>
                  <a:cubicBezTo>
                    <a:pt x="720643" y="0"/>
                    <a:pt x="780309" y="59666"/>
                    <a:pt x="780309" y="133268"/>
                  </a:cubicBezTo>
                  <a:lnTo>
                    <a:pt x="780309" y="634564"/>
                  </a:lnTo>
                  <a:cubicBezTo>
                    <a:pt x="780309" y="669909"/>
                    <a:pt x="766268" y="703806"/>
                    <a:pt x="741276" y="728799"/>
                  </a:cubicBezTo>
                  <a:cubicBezTo>
                    <a:pt x="716283" y="753791"/>
                    <a:pt x="682386" y="767832"/>
                    <a:pt x="647041" y="767832"/>
                  </a:cubicBezTo>
                  <a:lnTo>
                    <a:pt x="133268" y="767832"/>
                  </a:lnTo>
                  <a:cubicBezTo>
                    <a:pt x="59666" y="767832"/>
                    <a:pt x="0" y="708166"/>
                    <a:pt x="0" y="634564"/>
                  </a:cubicBezTo>
                  <a:lnTo>
                    <a:pt x="0" y="133268"/>
                  </a:lnTo>
                  <a:cubicBezTo>
                    <a:pt x="0" y="59666"/>
                    <a:pt x="59666" y="0"/>
                    <a:pt x="133268" y="0"/>
                  </a:cubicBezTo>
                  <a:close/>
                </a:path>
              </a:pathLst>
            </a:custGeom>
            <a:solidFill>
              <a:srgbClr val="000000">
                <a:alpha val="0"/>
              </a:srgbClr>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7"/>
            <p:cNvSpPr txBox="1"/>
            <p:nvPr/>
          </p:nvSpPr>
          <p:spPr>
            <a:xfrm>
              <a:off x="0" y="19050"/>
              <a:ext cx="812800" cy="793750"/>
            </a:xfrm>
            <a:prstGeom prst="rect">
              <a:avLst/>
            </a:prstGeom>
            <a:noFill/>
            <a:ln>
              <a:noFill/>
            </a:ln>
          </p:spPr>
          <p:txBody>
            <a:bodyPr anchorCtr="0" anchor="ctr" bIns="50800" lIns="50800" spcFirstLastPara="1" rIns="50800" wrap="square" tIns="50800">
              <a:noAutofit/>
            </a:bodyPr>
            <a:lstStyle/>
            <a:p>
              <a:pPr indent="0" lvl="0" marL="0" marR="0" rtl="0" algn="ctr">
                <a:lnSpc>
                  <a:spcPct val="67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56" name="Google Shape;456;p17"/>
          <p:cNvSpPr txBox="1"/>
          <p:nvPr/>
        </p:nvSpPr>
        <p:spPr>
          <a:xfrm>
            <a:off x="1142099" y="7310925"/>
            <a:ext cx="2350500" cy="4392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0" lang="en-US" sz="2854" u="none" cap="none" strike="noStrike">
                <a:solidFill>
                  <a:srgbClr val="000000"/>
                </a:solidFill>
                <a:latin typeface="Open Sans"/>
                <a:ea typeface="Open Sans"/>
                <a:cs typeface="Open Sans"/>
                <a:sym typeface="Open Sans"/>
              </a:rPr>
              <a:t>Partnership</a:t>
            </a:r>
            <a:endParaRPr/>
          </a:p>
        </p:txBody>
      </p:sp>
      <p:sp>
        <p:nvSpPr>
          <p:cNvPr id="457" name="Google Shape;457;p17"/>
          <p:cNvSpPr txBox="1"/>
          <p:nvPr/>
        </p:nvSpPr>
        <p:spPr>
          <a:xfrm>
            <a:off x="4674526" y="1966150"/>
            <a:ext cx="2026200" cy="378900"/>
          </a:xfrm>
          <a:prstGeom prst="rect">
            <a:avLst/>
          </a:prstGeom>
          <a:noFill/>
          <a:ln>
            <a:noFill/>
          </a:ln>
        </p:spPr>
        <p:txBody>
          <a:bodyPr anchorCtr="0" anchor="t" bIns="0" lIns="0" spcFirstLastPara="1" rIns="0" wrap="square" tIns="0">
            <a:spAutoFit/>
          </a:bodyPr>
          <a:lstStyle/>
          <a:p>
            <a:pPr indent="0" lvl="0" marL="0" marR="0" rtl="0" algn="ctr">
              <a:lnSpc>
                <a:spcPct val="139967"/>
              </a:lnSpc>
              <a:spcBef>
                <a:spcPts val="0"/>
              </a:spcBef>
              <a:spcAft>
                <a:spcPts val="0"/>
              </a:spcAft>
              <a:buNone/>
            </a:pPr>
            <a:r>
              <a:rPr b="1" i="0" lang="en-US" sz="2462" u="none" cap="none" strike="noStrike">
                <a:solidFill>
                  <a:srgbClr val="000000"/>
                </a:solidFill>
                <a:latin typeface="Open Sans"/>
                <a:ea typeface="Open Sans"/>
                <a:cs typeface="Open Sans"/>
                <a:sym typeface="Open Sans"/>
              </a:rPr>
              <a:t>Fundraising</a:t>
            </a:r>
            <a:endParaRPr/>
          </a:p>
        </p:txBody>
      </p:sp>
      <p:sp>
        <p:nvSpPr>
          <p:cNvPr id="458" name="Google Shape;458;p17"/>
          <p:cNvSpPr txBox="1"/>
          <p:nvPr/>
        </p:nvSpPr>
        <p:spPr>
          <a:xfrm>
            <a:off x="4243690" y="2474996"/>
            <a:ext cx="2643300" cy="2195100"/>
          </a:xfrm>
          <a:prstGeom prst="rect">
            <a:avLst/>
          </a:prstGeom>
          <a:noFill/>
          <a:ln>
            <a:noFill/>
          </a:ln>
        </p:spPr>
        <p:txBody>
          <a:bodyPr anchorCtr="0" anchor="t" bIns="0" lIns="0" spcFirstLastPara="1" rIns="0" wrap="square" tIns="0">
            <a:spAutoFit/>
          </a:bodyPr>
          <a:lstStyle/>
          <a:p>
            <a:pPr indent="0" lvl="0" marL="0" marR="0" rtl="0" algn="ctr">
              <a:lnSpc>
                <a:spcPct val="140046"/>
              </a:lnSpc>
              <a:spcBef>
                <a:spcPts val="0"/>
              </a:spcBef>
              <a:spcAft>
                <a:spcPts val="0"/>
              </a:spcAft>
              <a:buNone/>
            </a:pPr>
            <a:r>
              <a:rPr b="0" i="0" lang="en-US" sz="2160" u="none" cap="none" strike="noStrike">
                <a:solidFill>
                  <a:srgbClr val="000000"/>
                </a:solidFill>
                <a:latin typeface="Open Sans"/>
                <a:ea typeface="Open Sans"/>
                <a:cs typeface="Open Sans"/>
                <a:sym typeface="Open Sans"/>
              </a:rPr>
              <a:t>pitch to angel investors as additional funds from the results of Bangkit funding</a:t>
            </a:r>
            <a:endParaRPr/>
          </a:p>
        </p:txBody>
      </p:sp>
      <p:grpSp>
        <p:nvGrpSpPr>
          <p:cNvPr id="459" name="Google Shape;459;p17"/>
          <p:cNvGrpSpPr/>
          <p:nvPr/>
        </p:nvGrpSpPr>
        <p:grpSpPr>
          <a:xfrm>
            <a:off x="6598482" y="7423829"/>
            <a:ext cx="2961348" cy="2961348"/>
            <a:chOff x="0" y="0"/>
            <a:chExt cx="812800" cy="812800"/>
          </a:xfrm>
        </p:grpSpPr>
        <p:sp>
          <p:nvSpPr>
            <p:cNvPr id="460" name="Google Shape;460;p17"/>
            <p:cNvSpPr/>
            <p:nvPr/>
          </p:nvSpPr>
          <p:spPr>
            <a:xfrm>
              <a:off x="0" y="0"/>
              <a:ext cx="798802" cy="767832"/>
            </a:xfrm>
            <a:custGeom>
              <a:rect b="b" l="l" r="r" t="t"/>
              <a:pathLst>
                <a:path extrusionOk="0" h="767832" w="798802">
                  <a:moveTo>
                    <a:pt x="135667" y="0"/>
                  </a:moveTo>
                  <a:lnTo>
                    <a:pt x="663135" y="0"/>
                  </a:lnTo>
                  <a:cubicBezTo>
                    <a:pt x="738062" y="0"/>
                    <a:pt x="798802" y="60740"/>
                    <a:pt x="798802" y="135667"/>
                  </a:cubicBezTo>
                  <a:lnTo>
                    <a:pt x="798802" y="632165"/>
                  </a:lnTo>
                  <a:cubicBezTo>
                    <a:pt x="798802" y="668146"/>
                    <a:pt x="784509" y="702654"/>
                    <a:pt x="759066" y="728096"/>
                  </a:cubicBezTo>
                  <a:cubicBezTo>
                    <a:pt x="733624" y="753539"/>
                    <a:pt x="699116" y="767832"/>
                    <a:pt x="663135" y="767832"/>
                  </a:cubicBezTo>
                  <a:lnTo>
                    <a:pt x="135667" y="767832"/>
                  </a:lnTo>
                  <a:cubicBezTo>
                    <a:pt x="99686" y="767832"/>
                    <a:pt x="65178" y="753539"/>
                    <a:pt x="39736" y="728096"/>
                  </a:cubicBezTo>
                  <a:cubicBezTo>
                    <a:pt x="14293" y="702654"/>
                    <a:pt x="0" y="668146"/>
                    <a:pt x="0" y="632165"/>
                  </a:cubicBezTo>
                  <a:lnTo>
                    <a:pt x="0" y="135667"/>
                  </a:lnTo>
                  <a:cubicBezTo>
                    <a:pt x="0" y="99686"/>
                    <a:pt x="14293" y="65178"/>
                    <a:pt x="39736" y="39736"/>
                  </a:cubicBezTo>
                  <a:cubicBezTo>
                    <a:pt x="65178" y="14293"/>
                    <a:pt x="99686" y="0"/>
                    <a:pt x="135667" y="0"/>
                  </a:cubicBezTo>
                  <a:close/>
                </a:path>
              </a:pathLst>
            </a:custGeom>
            <a:solidFill>
              <a:srgbClr val="000000">
                <a:alpha val="0"/>
              </a:srgbClr>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7"/>
            <p:cNvSpPr txBox="1"/>
            <p:nvPr/>
          </p:nvSpPr>
          <p:spPr>
            <a:xfrm>
              <a:off x="0" y="19050"/>
              <a:ext cx="812800" cy="793750"/>
            </a:xfrm>
            <a:prstGeom prst="rect">
              <a:avLst/>
            </a:prstGeom>
            <a:noFill/>
            <a:ln>
              <a:noFill/>
            </a:ln>
          </p:spPr>
          <p:txBody>
            <a:bodyPr anchorCtr="0" anchor="ctr" bIns="50800" lIns="50800" spcFirstLastPara="1" rIns="50800" wrap="square" tIns="50800">
              <a:noAutofit/>
            </a:bodyPr>
            <a:lstStyle/>
            <a:p>
              <a:pPr indent="0" lvl="0" marL="0" marR="0" rtl="0" algn="ctr">
                <a:lnSpc>
                  <a:spcPct val="67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62" name="Google Shape;462;p17"/>
          <p:cNvSpPr txBox="1"/>
          <p:nvPr/>
        </p:nvSpPr>
        <p:spPr>
          <a:xfrm>
            <a:off x="6663774" y="8509654"/>
            <a:ext cx="2779764" cy="1459192"/>
          </a:xfrm>
          <a:prstGeom prst="rect">
            <a:avLst/>
          </a:prstGeom>
          <a:noFill/>
          <a:ln>
            <a:noFill/>
          </a:ln>
        </p:spPr>
        <p:txBody>
          <a:bodyPr anchorCtr="0" anchor="t" bIns="0" lIns="0" spcFirstLastPara="1" rIns="0" wrap="square" tIns="0">
            <a:spAutoFit/>
          </a:bodyPr>
          <a:lstStyle/>
          <a:p>
            <a:pPr indent="0" lvl="0" marL="0" marR="0" rtl="0" algn="ctr">
              <a:lnSpc>
                <a:spcPct val="140038"/>
              </a:lnSpc>
              <a:spcBef>
                <a:spcPts val="0"/>
              </a:spcBef>
              <a:spcAft>
                <a:spcPts val="0"/>
              </a:spcAft>
              <a:buNone/>
            </a:pPr>
            <a:r>
              <a:rPr b="0" i="0" lang="en-US" sz="2073" u="none" cap="none" strike="noStrike">
                <a:solidFill>
                  <a:srgbClr val="000000"/>
                </a:solidFill>
                <a:latin typeface="Open Sans"/>
                <a:ea typeface="Open Sans"/>
                <a:cs typeface="Open Sans"/>
                <a:sym typeface="Open Sans"/>
              </a:rPr>
              <a:t>Hiring a marketing team and a member to the Mobile Development team</a:t>
            </a:r>
            <a:endParaRPr/>
          </a:p>
        </p:txBody>
      </p:sp>
      <p:sp>
        <p:nvSpPr>
          <p:cNvPr id="463" name="Google Shape;463;p17"/>
          <p:cNvSpPr txBox="1"/>
          <p:nvPr/>
        </p:nvSpPr>
        <p:spPr>
          <a:xfrm>
            <a:off x="6505734" y="7445568"/>
            <a:ext cx="3095843" cy="946890"/>
          </a:xfrm>
          <a:prstGeom prst="rect">
            <a:avLst/>
          </a:prstGeom>
          <a:noFill/>
          <a:ln>
            <a:noFill/>
          </a:ln>
        </p:spPr>
        <p:txBody>
          <a:bodyPr anchorCtr="0" anchor="t" bIns="0" lIns="0" spcFirstLastPara="1" rIns="0" wrap="square" tIns="0">
            <a:spAutoFit/>
          </a:bodyPr>
          <a:lstStyle/>
          <a:p>
            <a:pPr indent="0" lvl="0" marL="0" marR="0" rtl="0" algn="ctr">
              <a:lnSpc>
                <a:spcPct val="139978"/>
              </a:lnSpc>
              <a:spcBef>
                <a:spcPts val="0"/>
              </a:spcBef>
              <a:spcAft>
                <a:spcPts val="0"/>
              </a:spcAft>
              <a:buNone/>
            </a:pPr>
            <a:r>
              <a:rPr b="1" i="0" lang="en-US" sz="2739" u="none" cap="none" strike="noStrike">
                <a:solidFill>
                  <a:srgbClr val="000000"/>
                </a:solidFill>
                <a:latin typeface="Open Sans"/>
                <a:ea typeface="Open Sans"/>
                <a:cs typeface="Open Sans"/>
                <a:sym typeface="Open Sans"/>
              </a:rPr>
              <a:t>Add team members</a:t>
            </a:r>
            <a:endParaRPr/>
          </a:p>
        </p:txBody>
      </p:sp>
      <p:grpSp>
        <p:nvGrpSpPr>
          <p:cNvPr id="464" name="Google Shape;464;p17"/>
          <p:cNvGrpSpPr/>
          <p:nvPr/>
        </p:nvGrpSpPr>
        <p:grpSpPr>
          <a:xfrm>
            <a:off x="14575762" y="7050760"/>
            <a:ext cx="3086101" cy="3086101"/>
            <a:chOff x="0" y="0"/>
            <a:chExt cx="812800" cy="812800"/>
          </a:xfrm>
        </p:grpSpPr>
        <p:sp>
          <p:nvSpPr>
            <p:cNvPr id="465" name="Google Shape;465;p17"/>
            <p:cNvSpPr/>
            <p:nvPr/>
          </p:nvSpPr>
          <p:spPr>
            <a:xfrm>
              <a:off x="0" y="0"/>
              <a:ext cx="798802" cy="767832"/>
            </a:xfrm>
            <a:custGeom>
              <a:rect b="b" l="l" r="r" t="t"/>
              <a:pathLst>
                <a:path extrusionOk="0" h="767832" w="798802">
                  <a:moveTo>
                    <a:pt x="130183" y="0"/>
                  </a:moveTo>
                  <a:lnTo>
                    <a:pt x="668619" y="0"/>
                  </a:lnTo>
                  <a:cubicBezTo>
                    <a:pt x="740517" y="0"/>
                    <a:pt x="798802" y="58285"/>
                    <a:pt x="798802" y="130183"/>
                  </a:cubicBezTo>
                  <a:lnTo>
                    <a:pt x="798802" y="637649"/>
                  </a:lnTo>
                  <a:cubicBezTo>
                    <a:pt x="798802" y="672176"/>
                    <a:pt x="785087" y="705288"/>
                    <a:pt x="760673" y="729702"/>
                  </a:cubicBezTo>
                  <a:cubicBezTo>
                    <a:pt x="736259" y="754116"/>
                    <a:pt x="703146" y="767832"/>
                    <a:pt x="668619" y="767832"/>
                  </a:cubicBezTo>
                  <a:lnTo>
                    <a:pt x="130183" y="767832"/>
                  </a:lnTo>
                  <a:cubicBezTo>
                    <a:pt x="95656" y="767832"/>
                    <a:pt x="62544" y="754116"/>
                    <a:pt x="38130" y="729702"/>
                  </a:cubicBezTo>
                  <a:cubicBezTo>
                    <a:pt x="13716" y="705288"/>
                    <a:pt x="0" y="672176"/>
                    <a:pt x="0" y="637649"/>
                  </a:cubicBezTo>
                  <a:lnTo>
                    <a:pt x="0" y="130183"/>
                  </a:lnTo>
                  <a:cubicBezTo>
                    <a:pt x="0" y="95656"/>
                    <a:pt x="13716" y="62544"/>
                    <a:pt x="38130" y="38130"/>
                  </a:cubicBezTo>
                  <a:cubicBezTo>
                    <a:pt x="62544" y="13716"/>
                    <a:pt x="95656" y="0"/>
                    <a:pt x="130183" y="0"/>
                  </a:cubicBezTo>
                  <a:close/>
                </a:path>
              </a:pathLst>
            </a:custGeom>
            <a:solidFill>
              <a:srgbClr val="000000">
                <a:alpha val="0"/>
              </a:srgbClr>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7"/>
            <p:cNvSpPr txBox="1"/>
            <p:nvPr/>
          </p:nvSpPr>
          <p:spPr>
            <a:xfrm>
              <a:off x="0" y="19050"/>
              <a:ext cx="812800" cy="793750"/>
            </a:xfrm>
            <a:prstGeom prst="rect">
              <a:avLst/>
            </a:prstGeom>
            <a:noFill/>
            <a:ln>
              <a:noFill/>
            </a:ln>
          </p:spPr>
          <p:txBody>
            <a:bodyPr anchorCtr="0" anchor="ctr" bIns="50800" lIns="50800" spcFirstLastPara="1" rIns="50800" wrap="square" tIns="50800">
              <a:noAutofit/>
            </a:bodyPr>
            <a:lstStyle/>
            <a:p>
              <a:pPr indent="0" lvl="0" marL="0" marR="0" rtl="0" algn="ctr">
                <a:lnSpc>
                  <a:spcPct val="67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67" name="Google Shape;467;p17"/>
          <p:cNvSpPr txBox="1"/>
          <p:nvPr/>
        </p:nvSpPr>
        <p:spPr>
          <a:xfrm>
            <a:off x="14702338" y="7806950"/>
            <a:ext cx="2779800" cy="2195100"/>
          </a:xfrm>
          <a:prstGeom prst="rect">
            <a:avLst/>
          </a:prstGeom>
          <a:noFill/>
          <a:ln>
            <a:noFill/>
          </a:ln>
        </p:spPr>
        <p:txBody>
          <a:bodyPr anchorCtr="0" anchor="t" bIns="0" lIns="0" spcFirstLastPara="1" rIns="0" wrap="square" tIns="0">
            <a:spAutoFit/>
          </a:bodyPr>
          <a:lstStyle/>
          <a:p>
            <a:pPr indent="0" lvl="0" marL="0" marR="0" rtl="0" algn="ctr">
              <a:lnSpc>
                <a:spcPct val="140046"/>
              </a:lnSpc>
              <a:spcBef>
                <a:spcPts val="0"/>
              </a:spcBef>
              <a:spcAft>
                <a:spcPts val="0"/>
              </a:spcAft>
              <a:buNone/>
            </a:pPr>
            <a:r>
              <a:rPr b="0" i="0" lang="en-US" sz="2160" u="none" cap="none" strike="noStrike">
                <a:solidFill>
                  <a:srgbClr val="000000"/>
                </a:solidFill>
                <a:latin typeface="Open Sans"/>
                <a:ea typeface="Open Sans"/>
                <a:cs typeface="Open Sans"/>
                <a:sym typeface="Open Sans"/>
              </a:rPr>
              <a:t>Fix our bug (if any) and ready to release our product for public in Google play store</a:t>
            </a:r>
            <a:endParaRPr/>
          </a:p>
        </p:txBody>
      </p:sp>
      <p:sp>
        <p:nvSpPr>
          <p:cNvPr id="468" name="Google Shape;468;p17"/>
          <p:cNvSpPr txBox="1"/>
          <p:nvPr/>
        </p:nvSpPr>
        <p:spPr>
          <a:xfrm>
            <a:off x="14767598" y="7145213"/>
            <a:ext cx="2649300" cy="4392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0" lang="en-US" sz="2854" u="none" cap="none" strike="noStrike">
                <a:solidFill>
                  <a:srgbClr val="000000"/>
                </a:solidFill>
                <a:latin typeface="Open Sans"/>
                <a:ea typeface="Open Sans"/>
                <a:cs typeface="Open Sans"/>
                <a:sym typeface="Open Sans"/>
              </a:rPr>
              <a:t>Public launch</a:t>
            </a:r>
            <a:endParaRPr/>
          </a:p>
        </p:txBody>
      </p:sp>
      <p:grpSp>
        <p:nvGrpSpPr>
          <p:cNvPr id="469" name="Google Shape;469;p17"/>
          <p:cNvGrpSpPr/>
          <p:nvPr/>
        </p:nvGrpSpPr>
        <p:grpSpPr>
          <a:xfrm>
            <a:off x="8407859" y="2191317"/>
            <a:ext cx="3086100" cy="3086101"/>
            <a:chOff x="0" y="0"/>
            <a:chExt cx="812800" cy="812800"/>
          </a:xfrm>
        </p:grpSpPr>
        <p:sp>
          <p:nvSpPr>
            <p:cNvPr id="470" name="Google Shape;470;p17"/>
            <p:cNvSpPr/>
            <p:nvPr/>
          </p:nvSpPr>
          <p:spPr>
            <a:xfrm>
              <a:off x="0" y="0"/>
              <a:ext cx="780309" cy="767832"/>
            </a:xfrm>
            <a:custGeom>
              <a:rect b="b" l="l" r="r" t="t"/>
              <a:pathLst>
                <a:path extrusionOk="0" h="767832" w="780309">
                  <a:moveTo>
                    <a:pt x="133268" y="0"/>
                  </a:moveTo>
                  <a:lnTo>
                    <a:pt x="647041" y="0"/>
                  </a:lnTo>
                  <a:cubicBezTo>
                    <a:pt x="720643" y="0"/>
                    <a:pt x="780309" y="59666"/>
                    <a:pt x="780309" y="133268"/>
                  </a:cubicBezTo>
                  <a:lnTo>
                    <a:pt x="780309" y="634564"/>
                  </a:lnTo>
                  <a:cubicBezTo>
                    <a:pt x="780309" y="669909"/>
                    <a:pt x="766268" y="703806"/>
                    <a:pt x="741276" y="728799"/>
                  </a:cubicBezTo>
                  <a:cubicBezTo>
                    <a:pt x="716283" y="753791"/>
                    <a:pt x="682386" y="767832"/>
                    <a:pt x="647041" y="767832"/>
                  </a:cubicBezTo>
                  <a:lnTo>
                    <a:pt x="133268" y="767832"/>
                  </a:lnTo>
                  <a:cubicBezTo>
                    <a:pt x="59666" y="767832"/>
                    <a:pt x="0" y="708166"/>
                    <a:pt x="0" y="634564"/>
                  </a:cubicBezTo>
                  <a:lnTo>
                    <a:pt x="0" y="133268"/>
                  </a:lnTo>
                  <a:cubicBezTo>
                    <a:pt x="0" y="59666"/>
                    <a:pt x="59666" y="0"/>
                    <a:pt x="133268" y="0"/>
                  </a:cubicBezTo>
                  <a:close/>
                </a:path>
              </a:pathLst>
            </a:custGeom>
            <a:solidFill>
              <a:srgbClr val="000000">
                <a:alpha val="0"/>
              </a:srgbClr>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7"/>
            <p:cNvSpPr txBox="1"/>
            <p:nvPr/>
          </p:nvSpPr>
          <p:spPr>
            <a:xfrm>
              <a:off x="0" y="19050"/>
              <a:ext cx="812800" cy="793750"/>
            </a:xfrm>
            <a:prstGeom prst="rect">
              <a:avLst/>
            </a:prstGeom>
            <a:noFill/>
            <a:ln>
              <a:noFill/>
            </a:ln>
          </p:spPr>
          <p:txBody>
            <a:bodyPr anchorCtr="0" anchor="ctr" bIns="50800" lIns="50800" spcFirstLastPara="1" rIns="50800" wrap="square" tIns="50800">
              <a:noAutofit/>
            </a:bodyPr>
            <a:lstStyle/>
            <a:p>
              <a:pPr indent="0" lvl="0" marL="0" marR="0" rtl="0" algn="ctr">
                <a:lnSpc>
                  <a:spcPct val="67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72" name="Google Shape;472;p17"/>
          <p:cNvSpPr txBox="1"/>
          <p:nvPr/>
        </p:nvSpPr>
        <p:spPr>
          <a:xfrm>
            <a:off x="8629263" y="2191325"/>
            <a:ext cx="2643300" cy="909300"/>
          </a:xfrm>
          <a:prstGeom prst="rect">
            <a:avLst/>
          </a:prstGeom>
          <a:noFill/>
          <a:ln>
            <a:noFill/>
          </a:ln>
        </p:spPr>
        <p:txBody>
          <a:bodyPr anchorCtr="0" anchor="t" bIns="0" lIns="0" spcFirstLastPara="1" rIns="0" wrap="square" tIns="0">
            <a:spAutoFit/>
          </a:bodyPr>
          <a:lstStyle/>
          <a:p>
            <a:pPr indent="0" lvl="0" marL="0" marR="0" rtl="0" algn="ctr">
              <a:lnSpc>
                <a:spcPct val="139967"/>
              </a:lnSpc>
              <a:spcBef>
                <a:spcPts val="0"/>
              </a:spcBef>
              <a:spcAft>
                <a:spcPts val="0"/>
              </a:spcAft>
              <a:buNone/>
            </a:pPr>
            <a:r>
              <a:rPr b="1" i="0" lang="en-US" sz="2462" u="none" cap="none" strike="noStrike">
                <a:solidFill>
                  <a:srgbClr val="000000"/>
                </a:solidFill>
                <a:latin typeface="Open Sans"/>
                <a:ea typeface="Open Sans"/>
                <a:cs typeface="Open Sans"/>
                <a:sym typeface="Open Sans"/>
              </a:rPr>
              <a:t>Develop new features</a:t>
            </a:r>
            <a:endParaRPr/>
          </a:p>
        </p:txBody>
      </p:sp>
      <p:sp>
        <p:nvSpPr>
          <p:cNvPr id="473" name="Google Shape;473;p17"/>
          <p:cNvSpPr txBox="1"/>
          <p:nvPr/>
        </p:nvSpPr>
        <p:spPr>
          <a:xfrm>
            <a:off x="8567632" y="3389279"/>
            <a:ext cx="2643191" cy="1135096"/>
          </a:xfrm>
          <a:prstGeom prst="rect">
            <a:avLst/>
          </a:prstGeom>
          <a:noFill/>
          <a:ln>
            <a:noFill/>
          </a:ln>
        </p:spPr>
        <p:txBody>
          <a:bodyPr anchorCtr="0" anchor="t" bIns="0" lIns="0" spcFirstLastPara="1" rIns="0" wrap="square" tIns="0">
            <a:spAutoFit/>
          </a:bodyPr>
          <a:lstStyle/>
          <a:p>
            <a:pPr indent="0" lvl="0" marL="0" marR="0" rtl="0" algn="ctr">
              <a:lnSpc>
                <a:spcPct val="140046"/>
              </a:lnSpc>
              <a:spcBef>
                <a:spcPts val="0"/>
              </a:spcBef>
              <a:spcAft>
                <a:spcPts val="0"/>
              </a:spcAft>
              <a:buNone/>
            </a:pPr>
            <a:r>
              <a:rPr b="0" i="0" lang="en-US" sz="2160" u="none" cap="none" strike="noStrike">
                <a:solidFill>
                  <a:srgbClr val="000000"/>
                </a:solidFill>
                <a:latin typeface="Open Sans"/>
                <a:ea typeface="Open Sans"/>
                <a:cs typeface="Open Sans"/>
                <a:sym typeface="Open Sans"/>
              </a:rPr>
              <a:t>added new key features to the app to reach more users </a:t>
            </a:r>
            <a:endParaRPr/>
          </a:p>
        </p:txBody>
      </p:sp>
      <p:grpSp>
        <p:nvGrpSpPr>
          <p:cNvPr id="474" name="Google Shape;474;p17"/>
          <p:cNvGrpSpPr/>
          <p:nvPr/>
        </p:nvGrpSpPr>
        <p:grpSpPr>
          <a:xfrm>
            <a:off x="12066036" y="1800852"/>
            <a:ext cx="3086120" cy="3086120"/>
            <a:chOff x="0" y="0"/>
            <a:chExt cx="812800" cy="812800"/>
          </a:xfrm>
        </p:grpSpPr>
        <p:sp>
          <p:nvSpPr>
            <p:cNvPr id="475" name="Google Shape;475;p17"/>
            <p:cNvSpPr/>
            <p:nvPr/>
          </p:nvSpPr>
          <p:spPr>
            <a:xfrm>
              <a:off x="0" y="0"/>
              <a:ext cx="780309" cy="767832"/>
            </a:xfrm>
            <a:custGeom>
              <a:rect b="b" l="l" r="r" t="t"/>
              <a:pathLst>
                <a:path extrusionOk="0" h="767832" w="780309">
                  <a:moveTo>
                    <a:pt x="133268" y="0"/>
                  </a:moveTo>
                  <a:lnTo>
                    <a:pt x="647041" y="0"/>
                  </a:lnTo>
                  <a:cubicBezTo>
                    <a:pt x="720643" y="0"/>
                    <a:pt x="780309" y="59666"/>
                    <a:pt x="780309" y="133268"/>
                  </a:cubicBezTo>
                  <a:lnTo>
                    <a:pt x="780309" y="634564"/>
                  </a:lnTo>
                  <a:cubicBezTo>
                    <a:pt x="780309" y="669909"/>
                    <a:pt x="766268" y="703806"/>
                    <a:pt x="741276" y="728799"/>
                  </a:cubicBezTo>
                  <a:cubicBezTo>
                    <a:pt x="716283" y="753791"/>
                    <a:pt x="682386" y="767832"/>
                    <a:pt x="647041" y="767832"/>
                  </a:cubicBezTo>
                  <a:lnTo>
                    <a:pt x="133268" y="767832"/>
                  </a:lnTo>
                  <a:cubicBezTo>
                    <a:pt x="59666" y="767832"/>
                    <a:pt x="0" y="708166"/>
                    <a:pt x="0" y="634564"/>
                  </a:cubicBezTo>
                  <a:lnTo>
                    <a:pt x="0" y="133268"/>
                  </a:lnTo>
                  <a:cubicBezTo>
                    <a:pt x="0" y="59666"/>
                    <a:pt x="59666" y="0"/>
                    <a:pt x="133268" y="0"/>
                  </a:cubicBezTo>
                  <a:close/>
                </a:path>
              </a:pathLst>
            </a:custGeom>
            <a:solidFill>
              <a:srgbClr val="000000">
                <a:alpha val="0"/>
              </a:srgbClr>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7"/>
            <p:cNvSpPr txBox="1"/>
            <p:nvPr/>
          </p:nvSpPr>
          <p:spPr>
            <a:xfrm>
              <a:off x="0" y="19050"/>
              <a:ext cx="812800" cy="793750"/>
            </a:xfrm>
            <a:prstGeom prst="rect">
              <a:avLst/>
            </a:prstGeom>
            <a:noFill/>
            <a:ln>
              <a:noFill/>
            </a:ln>
          </p:spPr>
          <p:txBody>
            <a:bodyPr anchorCtr="0" anchor="ctr" bIns="50800" lIns="50800" spcFirstLastPara="1" rIns="50800" wrap="square" tIns="50800">
              <a:noAutofit/>
            </a:bodyPr>
            <a:lstStyle/>
            <a:p>
              <a:pPr indent="0" lvl="0" marL="0" marR="0" rtl="0" algn="ctr">
                <a:lnSpc>
                  <a:spcPct val="67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77" name="Google Shape;477;p17"/>
          <p:cNvSpPr txBox="1"/>
          <p:nvPr/>
        </p:nvSpPr>
        <p:spPr>
          <a:xfrm>
            <a:off x="12539443" y="1800855"/>
            <a:ext cx="1998300" cy="909300"/>
          </a:xfrm>
          <a:prstGeom prst="rect">
            <a:avLst/>
          </a:prstGeom>
          <a:noFill/>
          <a:ln>
            <a:noFill/>
          </a:ln>
        </p:spPr>
        <p:txBody>
          <a:bodyPr anchorCtr="0" anchor="t" bIns="0" lIns="0" spcFirstLastPara="1" rIns="0" wrap="square" tIns="0">
            <a:spAutoFit/>
          </a:bodyPr>
          <a:lstStyle/>
          <a:p>
            <a:pPr indent="0" lvl="0" marL="0" marR="0" rtl="0" algn="ctr">
              <a:lnSpc>
                <a:spcPct val="139967"/>
              </a:lnSpc>
              <a:spcBef>
                <a:spcPts val="0"/>
              </a:spcBef>
              <a:spcAft>
                <a:spcPts val="0"/>
              </a:spcAft>
              <a:buNone/>
            </a:pPr>
            <a:r>
              <a:rPr b="1" i="0" lang="en-US" sz="2462" u="none" cap="none" strike="noStrike">
                <a:solidFill>
                  <a:srgbClr val="000000"/>
                </a:solidFill>
                <a:latin typeface="Open Sans"/>
                <a:ea typeface="Open Sans"/>
                <a:cs typeface="Open Sans"/>
                <a:sym typeface="Open Sans"/>
              </a:rPr>
              <a:t>Alpha Testing</a:t>
            </a:r>
            <a:endParaRPr/>
          </a:p>
        </p:txBody>
      </p:sp>
      <p:sp>
        <p:nvSpPr>
          <p:cNvPr id="478" name="Google Shape;478;p17"/>
          <p:cNvSpPr txBox="1"/>
          <p:nvPr/>
        </p:nvSpPr>
        <p:spPr>
          <a:xfrm>
            <a:off x="12217003" y="2768725"/>
            <a:ext cx="2643191" cy="1519058"/>
          </a:xfrm>
          <a:prstGeom prst="rect">
            <a:avLst/>
          </a:prstGeom>
          <a:noFill/>
          <a:ln>
            <a:noFill/>
          </a:ln>
        </p:spPr>
        <p:txBody>
          <a:bodyPr anchorCtr="0" anchor="t" bIns="0" lIns="0" spcFirstLastPara="1" rIns="0" wrap="square" tIns="0">
            <a:spAutoFit/>
          </a:bodyPr>
          <a:lstStyle/>
          <a:p>
            <a:pPr indent="0" lvl="0" marL="0" marR="0" rtl="0" algn="ctr">
              <a:lnSpc>
                <a:spcPct val="140046"/>
              </a:lnSpc>
              <a:spcBef>
                <a:spcPts val="0"/>
              </a:spcBef>
              <a:spcAft>
                <a:spcPts val="0"/>
              </a:spcAft>
              <a:buNone/>
            </a:pPr>
            <a:r>
              <a:rPr b="0" i="0" lang="en-US" sz="2160" u="none" cap="none" strike="noStrike">
                <a:solidFill>
                  <a:srgbClr val="000000"/>
                </a:solidFill>
                <a:latin typeface="Open Sans"/>
                <a:ea typeface="Open Sans"/>
                <a:cs typeface="Open Sans"/>
                <a:sym typeface="Open Sans"/>
              </a:rPr>
              <a:t>ensure that our product is bug free and can perform as expected</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6EF"/>
        </a:solidFill>
      </p:bgPr>
    </p:bg>
    <p:spTree>
      <p:nvGrpSpPr>
        <p:cNvPr id="482" name="Shape 482"/>
        <p:cNvGrpSpPr/>
        <p:nvPr/>
      </p:nvGrpSpPr>
      <p:grpSpPr>
        <a:xfrm>
          <a:off x="0" y="0"/>
          <a:ext cx="0" cy="0"/>
          <a:chOff x="0" y="0"/>
          <a:chExt cx="0" cy="0"/>
        </a:xfrm>
      </p:grpSpPr>
      <p:sp>
        <p:nvSpPr>
          <p:cNvPr id="483" name="Google Shape;483;p18"/>
          <p:cNvSpPr/>
          <p:nvPr/>
        </p:nvSpPr>
        <p:spPr>
          <a:xfrm>
            <a:off x="0" y="987153"/>
            <a:ext cx="7540464" cy="3518883"/>
          </a:xfrm>
          <a:custGeom>
            <a:rect b="b" l="l" r="r" t="t"/>
            <a:pathLst>
              <a:path extrusionOk="0" h="3518883" w="7540464">
                <a:moveTo>
                  <a:pt x="0" y="0"/>
                </a:moveTo>
                <a:lnTo>
                  <a:pt x="7540464" y="0"/>
                </a:lnTo>
                <a:lnTo>
                  <a:pt x="7540464" y="3518884"/>
                </a:lnTo>
                <a:lnTo>
                  <a:pt x="0" y="3518884"/>
                </a:lnTo>
                <a:lnTo>
                  <a:pt x="0" y="0"/>
                </a:lnTo>
                <a:close/>
              </a:path>
            </a:pathLst>
          </a:custGeom>
          <a:blipFill rotWithShape="1">
            <a:blip r:embed="rId3">
              <a:alphaModFix/>
            </a:blip>
            <a:stretch>
              <a:fillRect b="0" l="0" r="0" t="0"/>
            </a:stretch>
          </a:blipFill>
          <a:ln>
            <a:noFill/>
          </a:ln>
        </p:spPr>
      </p:sp>
      <p:sp>
        <p:nvSpPr>
          <p:cNvPr id="484" name="Google Shape;484;p18"/>
          <p:cNvSpPr/>
          <p:nvPr/>
        </p:nvSpPr>
        <p:spPr>
          <a:xfrm flipH="1">
            <a:off x="2632422" y="5366740"/>
            <a:ext cx="2275620" cy="4920260"/>
          </a:xfrm>
          <a:custGeom>
            <a:rect b="b" l="l" r="r" t="t"/>
            <a:pathLst>
              <a:path extrusionOk="0" h="4920260" w="2275620">
                <a:moveTo>
                  <a:pt x="2275620" y="0"/>
                </a:moveTo>
                <a:lnTo>
                  <a:pt x="0" y="0"/>
                </a:lnTo>
                <a:lnTo>
                  <a:pt x="0" y="4920260"/>
                </a:lnTo>
                <a:lnTo>
                  <a:pt x="2275620" y="4920260"/>
                </a:lnTo>
                <a:lnTo>
                  <a:pt x="2275620" y="0"/>
                </a:lnTo>
                <a:close/>
              </a:path>
            </a:pathLst>
          </a:custGeom>
          <a:blipFill rotWithShape="1">
            <a:blip r:embed="rId4">
              <a:alphaModFix/>
            </a:blip>
            <a:stretch>
              <a:fillRect b="0" l="0" r="0" t="0"/>
            </a:stretch>
          </a:blipFill>
          <a:ln>
            <a:noFill/>
          </a:ln>
        </p:spPr>
      </p:sp>
      <p:sp>
        <p:nvSpPr>
          <p:cNvPr id="485" name="Google Shape;485;p18"/>
          <p:cNvSpPr/>
          <p:nvPr/>
        </p:nvSpPr>
        <p:spPr>
          <a:xfrm>
            <a:off x="8362601" y="393568"/>
            <a:ext cx="8896699" cy="9499865"/>
          </a:xfrm>
          <a:custGeom>
            <a:rect b="b" l="l" r="r" t="t"/>
            <a:pathLst>
              <a:path extrusionOk="0" h="9499865" w="8896699">
                <a:moveTo>
                  <a:pt x="0" y="0"/>
                </a:moveTo>
                <a:lnTo>
                  <a:pt x="8896699" y="0"/>
                </a:lnTo>
                <a:lnTo>
                  <a:pt x="8896699" y="9499864"/>
                </a:lnTo>
                <a:lnTo>
                  <a:pt x="0" y="9499864"/>
                </a:lnTo>
                <a:lnTo>
                  <a:pt x="0" y="0"/>
                </a:lnTo>
                <a:close/>
              </a:path>
            </a:pathLst>
          </a:custGeom>
          <a:blipFill rotWithShape="1">
            <a:blip r:embed="rId5">
              <a:alphaModFix/>
            </a:blip>
            <a:stretch>
              <a:fillRect b="0" l="0" r="0" t="0"/>
            </a:stretch>
          </a:blipFill>
          <a:ln>
            <a:noFill/>
          </a:ln>
        </p:spPr>
      </p:sp>
      <p:sp>
        <p:nvSpPr>
          <p:cNvPr id="486" name="Google Shape;486;p18"/>
          <p:cNvSpPr txBox="1"/>
          <p:nvPr/>
        </p:nvSpPr>
        <p:spPr>
          <a:xfrm>
            <a:off x="242256" y="1711158"/>
            <a:ext cx="7055952" cy="1956574"/>
          </a:xfrm>
          <a:prstGeom prst="rect">
            <a:avLst/>
          </a:prstGeom>
          <a:noFill/>
          <a:ln>
            <a:noFill/>
          </a:ln>
        </p:spPr>
        <p:txBody>
          <a:bodyPr anchorCtr="0" anchor="t" bIns="0" lIns="0" spcFirstLastPara="1" rIns="0" wrap="square" tIns="0">
            <a:spAutoFit/>
          </a:bodyPr>
          <a:lstStyle/>
          <a:p>
            <a:pPr indent="0" lvl="0" marL="0" marR="0" rtl="0" algn="ctr">
              <a:lnSpc>
                <a:spcPct val="139996"/>
              </a:lnSpc>
              <a:spcBef>
                <a:spcPts val="0"/>
              </a:spcBef>
              <a:spcAft>
                <a:spcPts val="0"/>
              </a:spcAft>
              <a:buNone/>
            </a:pPr>
            <a:r>
              <a:rPr b="1" i="0" lang="en-US" sz="5583" u="none" cap="none" strike="noStrike">
                <a:solidFill>
                  <a:srgbClr val="000000"/>
                </a:solidFill>
                <a:latin typeface="Open Sans"/>
                <a:ea typeface="Open Sans"/>
                <a:cs typeface="Open Sans"/>
                <a:sym typeface="Open Sans"/>
              </a:rPr>
              <a:t>Budgeting 1</a:t>
            </a:r>
            <a:endParaRPr/>
          </a:p>
          <a:p>
            <a:pPr indent="0" lvl="0" marL="0" marR="0" rtl="0" algn="ctr">
              <a:lnSpc>
                <a:spcPct val="139996"/>
              </a:lnSpc>
              <a:spcBef>
                <a:spcPts val="0"/>
              </a:spcBef>
              <a:spcAft>
                <a:spcPts val="0"/>
              </a:spcAft>
              <a:buNone/>
            </a:pPr>
            <a:r>
              <a:rPr b="1" i="0" lang="en-US" sz="5583" u="none" cap="none" strike="noStrike">
                <a:solidFill>
                  <a:srgbClr val="000000"/>
                </a:solidFill>
                <a:latin typeface="Open Sans"/>
                <a:ea typeface="Open Sans"/>
                <a:cs typeface="Open Sans"/>
                <a:sym typeface="Open Sans"/>
              </a:rPr>
              <a:t>USD 5k</a:t>
            </a:r>
            <a:endParaRPr/>
          </a:p>
        </p:txBody>
      </p:sp>
      <p:sp>
        <p:nvSpPr>
          <p:cNvPr id="487" name="Google Shape;487;p18"/>
          <p:cNvSpPr/>
          <p:nvPr/>
        </p:nvSpPr>
        <p:spPr>
          <a:xfrm>
            <a:off x="326089" y="115252"/>
            <a:ext cx="518805" cy="775783"/>
          </a:xfrm>
          <a:custGeom>
            <a:rect b="b" l="l" r="r" t="t"/>
            <a:pathLst>
              <a:path extrusionOk="0" h="775783" w="518805">
                <a:moveTo>
                  <a:pt x="0" y="0"/>
                </a:moveTo>
                <a:lnTo>
                  <a:pt x="518805" y="0"/>
                </a:lnTo>
                <a:lnTo>
                  <a:pt x="518805" y="775783"/>
                </a:lnTo>
                <a:lnTo>
                  <a:pt x="0" y="775783"/>
                </a:lnTo>
                <a:lnTo>
                  <a:pt x="0" y="0"/>
                </a:lnTo>
                <a:close/>
              </a:path>
            </a:pathLst>
          </a:custGeom>
          <a:blipFill rotWithShape="1">
            <a:blip r:embed="rId6">
              <a:alphaModFix/>
            </a:blip>
            <a:stretch>
              <a:fillRect b="0" l="0" r="0" t="0"/>
            </a:stretch>
          </a:blipFill>
          <a:ln>
            <a:noFill/>
          </a:ln>
        </p:spPr>
      </p:sp>
      <p:sp>
        <p:nvSpPr>
          <p:cNvPr id="488" name="Google Shape;488;p18"/>
          <p:cNvSpPr/>
          <p:nvPr/>
        </p:nvSpPr>
        <p:spPr>
          <a:xfrm>
            <a:off x="1028700" y="-88033"/>
            <a:ext cx="2026052" cy="979068"/>
          </a:xfrm>
          <a:custGeom>
            <a:rect b="b" l="l" r="r" t="t"/>
            <a:pathLst>
              <a:path extrusionOk="0" h="979068" w="2026052">
                <a:moveTo>
                  <a:pt x="0" y="0"/>
                </a:moveTo>
                <a:lnTo>
                  <a:pt x="2026052" y="0"/>
                </a:lnTo>
                <a:lnTo>
                  <a:pt x="2026052" y="979068"/>
                </a:lnTo>
                <a:lnTo>
                  <a:pt x="0" y="979068"/>
                </a:lnTo>
                <a:lnTo>
                  <a:pt x="0" y="0"/>
                </a:lnTo>
                <a:close/>
              </a:path>
            </a:pathLst>
          </a:custGeom>
          <a:blipFill rotWithShape="1">
            <a:blip r:embed="rId7">
              <a:alphaModFix/>
            </a:blip>
            <a:stretch>
              <a:fillRect b="-70278" l="-48400" r="-51751" t="-36812"/>
            </a:stretch>
          </a:blipFill>
          <a:ln>
            <a:noFill/>
          </a:ln>
        </p:spPr>
      </p:sp>
      <p:sp>
        <p:nvSpPr>
          <p:cNvPr id="489" name="Google Shape;489;p18"/>
          <p:cNvSpPr txBox="1"/>
          <p:nvPr/>
        </p:nvSpPr>
        <p:spPr>
          <a:xfrm>
            <a:off x="111122" y="910085"/>
            <a:ext cx="1132224" cy="178796"/>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0" i="0" lang="en-US" sz="1340" u="none" cap="none" strike="noStrike">
                <a:solidFill>
                  <a:srgbClr val="E457A5"/>
                </a:solidFill>
                <a:latin typeface="Arial"/>
                <a:ea typeface="Arial"/>
                <a:cs typeface="Arial"/>
                <a:sym typeface="Arial"/>
              </a:rPr>
              <a:t>PCOS Pal</a:t>
            </a:r>
            <a:endParaRPr/>
          </a:p>
        </p:txBody>
      </p:sp>
      <p:sp>
        <p:nvSpPr>
          <p:cNvPr id="490" name="Google Shape;490;p18"/>
          <p:cNvSpPr txBox="1"/>
          <p:nvPr/>
        </p:nvSpPr>
        <p:spPr>
          <a:xfrm>
            <a:off x="585492" y="4563187"/>
            <a:ext cx="6627416" cy="404753"/>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1" i="0" lang="en-US" sz="2439" u="none" cap="none" strike="noStrike">
                <a:solidFill>
                  <a:srgbClr val="000000"/>
                </a:solidFill>
                <a:latin typeface="Open Sans"/>
                <a:ea typeface="Open Sans"/>
                <a:cs typeface="Open Sans"/>
                <a:sym typeface="Open Sans"/>
              </a:rPr>
              <a:t>Expected runaway 6 months, with 7 People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6EF"/>
        </a:solidFill>
      </p:bgPr>
    </p:bg>
    <p:spTree>
      <p:nvGrpSpPr>
        <p:cNvPr id="494" name="Shape 494"/>
        <p:cNvGrpSpPr/>
        <p:nvPr/>
      </p:nvGrpSpPr>
      <p:grpSpPr>
        <a:xfrm>
          <a:off x="0" y="0"/>
          <a:ext cx="0" cy="0"/>
          <a:chOff x="0" y="0"/>
          <a:chExt cx="0" cy="0"/>
        </a:xfrm>
      </p:grpSpPr>
      <p:sp>
        <p:nvSpPr>
          <p:cNvPr id="495" name="Google Shape;495;p19"/>
          <p:cNvSpPr/>
          <p:nvPr/>
        </p:nvSpPr>
        <p:spPr>
          <a:xfrm>
            <a:off x="111122" y="891035"/>
            <a:ext cx="7284129" cy="3399260"/>
          </a:xfrm>
          <a:custGeom>
            <a:rect b="b" l="l" r="r" t="t"/>
            <a:pathLst>
              <a:path extrusionOk="0" h="3399260" w="7284129">
                <a:moveTo>
                  <a:pt x="0" y="0"/>
                </a:moveTo>
                <a:lnTo>
                  <a:pt x="7284129" y="0"/>
                </a:lnTo>
                <a:lnTo>
                  <a:pt x="7284129" y="3399260"/>
                </a:lnTo>
                <a:lnTo>
                  <a:pt x="0" y="3399260"/>
                </a:lnTo>
                <a:lnTo>
                  <a:pt x="0" y="0"/>
                </a:lnTo>
                <a:close/>
              </a:path>
            </a:pathLst>
          </a:custGeom>
          <a:blipFill rotWithShape="1">
            <a:blip r:embed="rId3">
              <a:alphaModFix/>
            </a:blip>
            <a:stretch>
              <a:fillRect b="0" l="0" r="0" t="0"/>
            </a:stretch>
          </a:blipFill>
          <a:ln>
            <a:noFill/>
          </a:ln>
        </p:spPr>
      </p:sp>
      <p:sp>
        <p:nvSpPr>
          <p:cNvPr id="496" name="Google Shape;496;p19"/>
          <p:cNvSpPr/>
          <p:nvPr/>
        </p:nvSpPr>
        <p:spPr>
          <a:xfrm>
            <a:off x="2041726" y="5143500"/>
            <a:ext cx="3953714" cy="5176712"/>
          </a:xfrm>
          <a:custGeom>
            <a:rect b="b" l="l" r="r" t="t"/>
            <a:pathLst>
              <a:path extrusionOk="0" h="5176712" w="3953714">
                <a:moveTo>
                  <a:pt x="0" y="0"/>
                </a:moveTo>
                <a:lnTo>
                  <a:pt x="3953714" y="0"/>
                </a:lnTo>
                <a:lnTo>
                  <a:pt x="3953714" y="5176712"/>
                </a:lnTo>
                <a:lnTo>
                  <a:pt x="0" y="5176712"/>
                </a:lnTo>
                <a:lnTo>
                  <a:pt x="0" y="0"/>
                </a:lnTo>
                <a:close/>
              </a:path>
            </a:pathLst>
          </a:custGeom>
          <a:blipFill rotWithShape="1">
            <a:blip r:embed="rId4">
              <a:alphaModFix/>
            </a:blip>
            <a:stretch>
              <a:fillRect b="0" l="0" r="0" t="0"/>
            </a:stretch>
          </a:blipFill>
          <a:ln>
            <a:noFill/>
          </a:ln>
        </p:spPr>
      </p:sp>
      <p:sp>
        <p:nvSpPr>
          <p:cNvPr id="497" name="Google Shape;497;p19"/>
          <p:cNvSpPr/>
          <p:nvPr/>
        </p:nvSpPr>
        <p:spPr>
          <a:xfrm>
            <a:off x="8620252" y="394246"/>
            <a:ext cx="8639048" cy="9498507"/>
          </a:xfrm>
          <a:custGeom>
            <a:rect b="b" l="l" r="r" t="t"/>
            <a:pathLst>
              <a:path extrusionOk="0" h="9498507" w="8639048">
                <a:moveTo>
                  <a:pt x="0" y="0"/>
                </a:moveTo>
                <a:lnTo>
                  <a:pt x="8639048" y="0"/>
                </a:lnTo>
                <a:lnTo>
                  <a:pt x="8639048" y="9498508"/>
                </a:lnTo>
                <a:lnTo>
                  <a:pt x="0" y="9498508"/>
                </a:lnTo>
                <a:lnTo>
                  <a:pt x="0" y="0"/>
                </a:lnTo>
                <a:close/>
              </a:path>
            </a:pathLst>
          </a:custGeom>
          <a:blipFill rotWithShape="1">
            <a:blip r:embed="rId5">
              <a:alphaModFix/>
            </a:blip>
            <a:stretch>
              <a:fillRect b="0" l="0" r="0" t="0"/>
            </a:stretch>
          </a:blipFill>
          <a:ln>
            <a:noFill/>
          </a:ln>
        </p:spPr>
      </p:sp>
      <p:sp>
        <p:nvSpPr>
          <p:cNvPr id="498" name="Google Shape;498;p19"/>
          <p:cNvSpPr txBox="1"/>
          <p:nvPr/>
        </p:nvSpPr>
        <p:spPr>
          <a:xfrm>
            <a:off x="467467" y="1637530"/>
            <a:ext cx="6571440" cy="181102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US" sz="5199" u="none" cap="none" strike="noStrike">
                <a:solidFill>
                  <a:srgbClr val="000000"/>
                </a:solidFill>
                <a:latin typeface="Open Sans"/>
                <a:ea typeface="Open Sans"/>
                <a:cs typeface="Open Sans"/>
                <a:sym typeface="Open Sans"/>
              </a:rPr>
              <a:t>Budgeting 2</a:t>
            </a:r>
            <a:endParaRPr/>
          </a:p>
          <a:p>
            <a:pPr indent="0" lvl="0" marL="0" marR="0" rtl="0" algn="ctr">
              <a:lnSpc>
                <a:spcPct val="140007"/>
              </a:lnSpc>
              <a:spcBef>
                <a:spcPts val="0"/>
              </a:spcBef>
              <a:spcAft>
                <a:spcPts val="0"/>
              </a:spcAft>
              <a:buNone/>
            </a:pPr>
            <a:r>
              <a:rPr b="1" i="0" lang="en-US" sz="5199" u="none" cap="none" strike="noStrike">
                <a:solidFill>
                  <a:srgbClr val="000000"/>
                </a:solidFill>
                <a:latin typeface="Open Sans"/>
                <a:ea typeface="Open Sans"/>
                <a:cs typeface="Open Sans"/>
                <a:sym typeface="Open Sans"/>
              </a:rPr>
              <a:t>USD 10k</a:t>
            </a:r>
            <a:endParaRPr/>
          </a:p>
        </p:txBody>
      </p:sp>
      <p:sp>
        <p:nvSpPr>
          <p:cNvPr id="499" name="Google Shape;499;p19"/>
          <p:cNvSpPr/>
          <p:nvPr/>
        </p:nvSpPr>
        <p:spPr>
          <a:xfrm>
            <a:off x="326089" y="115252"/>
            <a:ext cx="518805" cy="775783"/>
          </a:xfrm>
          <a:custGeom>
            <a:rect b="b" l="l" r="r" t="t"/>
            <a:pathLst>
              <a:path extrusionOk="0" h="775783" w="518805">
                <a:moveTo>
                  <a:pt x="0" y="0"/>
                </a:moveTo>
                <a:lnTo>
                  <a:pt x="518805" y="0"/>
                </a:lnTo>
                <a:lnTo>
                  <a:pt x="518805" y="775783"/>
                </a:lnTo>
                <a:lnTo>
                  <a:pt x="0" y="775783"/>
                </a:lnTo>
                <a:lnTo>
                  <a:pt x="0" y="0"/>
                </a:lnTo>
                <a:close/>
              </a:path>
            </a:pathLst>
          </a:custGeom>
          <a:blipFill rotWithShape="1">
            <a:blip r:embed="rId6">
              <a:alphaModFix/>
            </a:blip>
            <a:stretch>
              <a:fillRect b="0" l="0" r="0" t="0"/>
            </a:stretch>
          </a:blipFill>
          <a:ln>
            <a:noFill/>
          </a:ln>
        </p:spPr>
      </p:sp>
      <p:sp>
        <p:nvSpPr>
          <p:cNvPr id="500" name="Google Shape;500;p19"/>
          <p:cNvSpPr/>
          <p:nvPr/>
        </p:nvSpPr>
        <p:spPr>
          <a:xfrm>
            <a:off x="1028700" y="-88033"/>
            <a:ext cx="2026052" cy="979068"/>
          </a:xfrm>
          <a:custGeom>
            <a:rect b="b" l="l" r="r" t="t"/>
            <a:pathLst>
              <a:path extrusionOk="0" h="979068" w="2026052">
                <a:moveTo>
                  <a:pt x="0" y="0"/>
                </a:moveTo>
                <a:lnTo>
                  <a:pt x="2026052" y="0"/>
                </a:lnTo>
                <a:lnTo>
                  <a:pt x="2026052" y="979068"/>
                </a:lnTo>
                <a:lnTo>
                  <a:pt x="0" y="979068"/>
                </a:lnTo>
                <a:lnTo>
                  <a:pt x="0" y="0"/>
                </a:lnTo>
                <a:close/>
              </a:path>
            </a:pathLst>
          </a:custGeom>
          <a:blipFill rotWithShape="1">
            <a:blip r:embed="rId7">
              <a:alphaModFix/>
            </a:blip>
            <a:stretch>
              <a:fillRect b="-70278" l="-48400" r="-51751" t="-36812"/>
            </a:stretch>
          </a:blipFill>
          <a:ln>
            <a:noFill/>
          </a:ln>
        </p:spPr>
      </p:sp>
      <p:sp>
        <p:nvSpPr>
          <p:cNvPr id="501" name="Google Shape;501;p19"/>
          <p:cNvSpPr txBox="1"/>
          <p:nvPr/>
        </p:nvSpPr>
        <p:spPr>
          <a:xfrm>
            <a:off x="111122" y="910085"/>
            <a:ext cx="1132224" cy="178796"/>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0" i="0" lang="en-US" sz="1340" u="none" cap="none" strike="noStrike">
                <a:solidFill>
                  <a:srgbClr val="E457A5"/>
                </a:solidFill>
                <a:latin typeface="Arial"/>
                <a:ea typeface="Arial"/>
                <a:cs typeface="Arial"/>
                <a:sym typeface="Arial"/>
              </a:rPr>
              <a:t>PCOS Pal</a:t>
            </a:r>
            <a:endParaRPr/>
          </a:p>
        </p:txBody>
      </p:sp>
      <p:sp>
        <p:nvSpPr>
          <p:cNvPr id="502" name="Google Shape;502;p19"/>
          <p:cNvSpPr txBox="1"/>
          <p:nvPr/>
        </p:nvSpPr>
        <p:spPr>
          <a:xfrm>
            <a:off x="677234" y="4349166"/>
            <a:ext cx="6455964" cy="473998"/>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0" i="0" lang="en-US" sz="2674" u="none" cap="none" strike="noStrike">
                <a:solidFill>
                  <a:srgbClr val="000000"/>
                </a:solidFill>
                <a:latin typeface="Arial"/>
                <a:ea typeface="Arial"/>
                <a:cs typeface="Arial"/>
                <a:sym typeface="Arial"/>
              </a:rPr>
              <a:t>Expected runaway 1 Year, with 9 People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6EF"/>
        </a:solidFill>
      </p:bgPr>
    </p:bg>
    <p:spTree>
      <p:nvGrpSpPr>
        <p:cNvPr id="102" name="Shape 102"/>
        <p:cNvGrpSpPr/>
        <p:nvPr/>
      </p:nvGrpSpPr>
      <p:grpSpPr>
        <a:xfrm>
          <a:off x="0" y="0"/>
          <a:ext cx="0" cy="0"/>
          <a:chOff x="0" y="0"/>
          <a:chExt cx="0" cy="0"/>
        </a:xfrm>
      </p:grpSpPr>
      <p:sp>
        <p:nvSpPr>
          <p:cNvPr id="103" name="Google Shape;103;p2"/>
          <p:cNvSpPr/>
          <p:nvPr/>
        </p:nvSpPr>
        <p:spPr>
          <a:xfrm flipH="1">
            <a:off x="0" y="8203013"/>
            <a:ext cx="4856967" cy="2110573"/>
          </a:xfrm>
          <a:custGeom>
            <a:rect b="b" l="l" r="r" t="t"/>
            <a:pathLst>
              <a:path extrusionOk="0" h="2110573" w="4856967">
                <a:moveTo>
                  <a:pt x="4856967" y="0"/>
                </a:moveTo>
                <a:lnTo>
                  <a:pt x="0" y="0"/>
                </a:lnTo>
                <a:lnTo>
                  <a:pt x="0" y="2110574"/>
                </a:lnTo>
                <a:lnTo>
                  <a:pt x="4856967" y="2110574"/>
                </a:lnTo>
                <a:lnTo>
                  <a:pt x="4856967" y="0"/>
                </a:lnTo>
                <a:close/>
              </a:path>
            </a:pathLst>
          </a:custGeom>
          <a:blipFill rotWithShape="1">
            <a:blip r:embed="rId3">
              <a:alphaModFix/>
            </a:blip>
            <a:stretch>
              <a:fillRect b="0" l="0" r="0" t="0"/>
            </a:stretch>
          </a:blipFill>
          <a:ln>
            <a:noFill/>
          </a:ln>
        </p:spPr>
      </p:sp>
      <p:grpSp>
        <p:nvGrpSpPr>
          <p:cNvPr id="104" name="Google Shape;104;p2"/>
          <p:cNvGrpSpPr/>
          <p:nvPr/>
        </p:nvGrpSpPr>
        <p:grpSpPr>
          <a:xfrm>
            <a:off x="6781735" y="4776344"/>
            <a:ext cx="2133611" cy="1754503"/>
            <a:chOff x="0" y="0"/>
            <a:chExt cx="4188460" cy="3444240"/>
          </a:xfrm>
        </p:grpSpPr>
        <p:sp>
          <p:nvSpPr>
            <p:cNvPr id="105" name="Google Shape;105;p2"/>
            <p:cNvSpPr/>
            <p:nvPr/>
          </p:nvSpPr>
          <p:spPr>
            <a:xfrm>
              <a:off x="38100" y="38100"/>
              <a:ext cx="4105910" cy="3368040"/>
            </a:xfrm>
            <a:custGeom>
              <a:rect b="b" l="l" r="r" t="t"/>
              <a:pathLst>
                <a:path extrusionOk="0" h="3368040" w="4105910">
                  <a:moveTo>
                    <a:pt x="0" y="0"/>
                  </a:moveTo>
                  <a:lnTo>
                    <a:pt x="4105910" y="0"/>
                  </a:lnTo>
                  <a:lnTo>
                    <a:pt x="4105910" y="3368040"/>
                  </a:lnTo>
                  <a:lnTo>
                    <a:pt x="0" y="3368040"/>
                  </a:lnTo>
                  <a:close/>
                </a:path>
              </a:pathLst>
            </a:custGeom>
            <a:blipFill rotWithShape="1">
              <a:blip r:embed="rId4">
                <a:alphaModFix/>
              </a:blip>
              <a:stretch>
                <a:fillRect b="-47199" l="-10863" r="-21419" t="-14062"/>
              </a:stretch>
            </a:blipFill>
            <a:ln>
              <a:noFill/>
            </a:ln>
          </p:spPr>
        </p:sp>
        <p:sp>
          <p:nvSpPr>
            <p:cNvPr id="106" name="Google Shape;106;p2"/>
            <p:cNvSpPr/>
            <p:nvPr/>
          </p:nvSpPr>
          <p:spPr>
            <a:xfrm>
              <a:off x="6350" y="6350"/>
              <a:ext cx="4175760" cy="3431540"/>
            </a:xfrm>
            <a:custGeom>
              <a:rect b="b" l="l" r="r" t="t"/>
              <a:pathLst>
                <a:path extrusionOk="0" h="3431540" w="4175760">
                  <a:moveTo>
                    <a:pt x="0" y="0"/>
                  </a:moveTo>
                  <a:lnTo>
                    <a:pt x="63500" y="0"/>
                  </a:lnTo>
                  <a:lnTo>
                    <a:pt x="63500" y="63500"/>
                  </a:lnTo>
                  <a:lnTo>
                    <a:pt x="0" y="63500"/>
                  </a:lnTo>
                  <a:lnTo>
                    <a:pt x="0" y="0"/>
                  </a:lnTo>
                  <a:close/>
                  <a:moveTo>
                    <a:pt x="4112260" y="0"/>
                  </a:moveTo>
                  <a:lnTo>
                    <a:pt x="4112260" y="63500"/>
                  </a:lnTo>
                  <a:lnTo>
                    <a:pt x="4175760" y="63500"/>
                  </a:lnTo>
                  <a:lnTo>
                    <a:pt x="4175760" y="0"/>
                  </a:lnTo>
                  <a:lnTo>
                    <a:pt x="4112260" y="0"/>
                  </a:lnTo>
                  <a:close/>
                  <a:moveTo>
                    <a:pt x="2056130" y="63500"/>
                  </a:moveTo>
                  <a:lnTo>
                    <a:pt x="2119630" y="63500"/>
                  </a:lnTo>
                  <a:lnTo>
                    <a:pt x="2119630" y="0"/>
                  </a:lnTo>
                  <a:lnTo>
                    <a:pt x="2056130" y="0"/>
                  </a:lnTo>
                  <a:lnTo>
                    <a:pt x="2056130" y="63500"/>
                  </a:lnTo>
                  <a:close/>
                  <a:moveTo>
                    <a:pt x="0" y="3431540"/>
                  </a:moveTo>
                  <a:lnTo>
                    <a:pt x="63500" y="3431540"/>
                  </a:lnTo>
                  <a:lnTo>
                    <a:pt x="63500" y="3368040"/>
                  </a:lnTo>
                  <a:lnTo>
                    <a:pt x="0" y="3368040"/>
                  </a:lnTo>
                  <a:lnTo>
                    <a:pt x="0" y="3431540"/>
                  </a:lnTo>
                  <a:close/>
                  <a:moveTo>
                    <a:pt x="4112260" y="3431540"/>
                  </a:moveTo>
                  <a:lnTo>
                    <a:pt x="4175760" y="3431540"/>
                  </a:lnTo>
                  <a:lnTo>
                    <a:pt x="4175760" y="3368040"/>
                  </a:lnTo>
                  <a:lnTo>
                    <a:pt x="4112260" y="3368040"/>
                  </a:lnTo>
                  <a:lnTo>
                    <a:pt x="4112260" y="3431540"/>
                  </a:lnTo>
                  <a:close/>
                  <a:moveTo>
                    <a:pt x="2056130" y="3431540"/>
                  </a:moveTo>
                  <a:lnTo>
                    <a:pt x="2119630" y="3431540"/>
                  </a:lnTo>
                  <a:lnTo>
                    <a:pt x="2119630" y="3368040"/>
                  </a:lnTo>
                  <a:lnTo>
                    <a:pt x="2056130" y="3368040"/>
                  </a:lnTo>
                  <a:lnTo>
                    <a:pt x="2056130" y="3431540"/>
                  </a:lnTo>
                  <a:close/>
                  <a:moveTo>
                    <a:pt x="4112260" y="1684020"/>
                  </a:moveTo>
                  <a:lnTo>
                    <a:pt x="4112260" y="1747520"/>
                  </a:lnTo>
                  <a:lnTo>
                    <a:pt x="4175760" y="1747520"/>
                  </a:lnTo>
                  <a:lnTo>
                    <a:pt x="4175760" y="1684020"/>
                  </a:lnTo>
                  <a:lnTo>
                    <a:pt x="4141470" y="1684020"/>
                  </a:lnTo>
                  <a:lnTo>
                    <a:pt x="4112260" y="1684020"/>
                  </a:lnTo>
                  <a:close/>
                  <a:moveTo>
                    <a:pt x="0" y="1747520"/>
                  </a:moveTo>
                  <a:lnTo>
                    <a:pt x="63500" y="1747520"/>
                  </a:lnTo>
                  <a:lnTo>
                    <a:pt x="63500" y="1684020"/>
                  </a:lnTo>
                  <a:lnTo>
                    <a:pt x="0" y="1684020"/>
                  </a:lnTo>
                  <a:lnTo>
                    <a:pt x="0" y="1747520"/>
                  </a:lnTo>
                  <a:close/>
                </a:path>
              </a:pathLst>
            </a:custGeom>
            <a:solidFill>
              <a:srgbClr val="FDBFD5"/>
            </a:solidFill>
            <a:ln>
              <a:noFill/>
            </a:ln>
          </p:spPr>
        </p:sp>
        <p:sp>
          <p:nvSpPr>
            <p:cNvPr id="107" name="Google Shape;107;p2"/>
            <p:cNvSpPr/>
            <p:nvPr/>
          </p:nvSpPr>
          <p:spPr>
            <a:xfrm>
              <a:off x="0" y="0"/>
              <a:ext cx="4188460" cy="3444240"/>
            </a:xfrm>
            <a:custGeom>
              <a:rect b="b" l="l" r="r" t="t"/>
              <a:pathLst>
                <a:path extrusionOk="0" h="3444240" w="4188460">
                  <a:moveTo>
                    <a:pt x="4188460" y="76200"/>
                  </a:moveTo>
                  <a:lnTo>
                    <a:pt x="4188460" y="0"/>
                  </a:lnTo>
                  <a:lnTo>
                    <a:pt x="4112260" y="0"/>
                  </a:lnTo>
                  <a:lnTo>
                    <a:pt x="4112260" y="31750"/>
                  </a:lnTo>
                  <a:lnTo>
                    <a:pt x="2132330" y="31750"/>
                  </a:lnTo>
                  <a:lnTo>
                    <a:pt x="2132330" y="0"/>
                  </a:lnTo>
                  <a:lnTo>
                    <a:pt x="2056130" y="0"/>
                  </a:lnTo>
                  <a:lnTo>
                    <a:pt x="2056130" y="31750"/>
                  </a:lnTo>
                  <a:lnTo>
                    <a:pt x="76200" y="31750"/>
                  </a:lnTo>
                  <a:lnTo>
                    <a:pt x="76200" y="0"/>
                  </a:lnTo>
                  <a:lnTo>
                    <a:pt x="0" y="0"/>
                  </a:lnTo>
                  <a:lnTo>
                    <a:pt x="0" y="76200"/>
                  </a:lnTo>
                  <a:lnTo>
                    <a:pt x="31750" y="76200"/>
                  </a:lnTo>
                  <a:lnTo>
                    <a:pt x="31750" y="1684020"/>
                  </a:lnTo>
                  <a:lnTo>
                    <a:pt x="0" y="1684020"/>
                  </a:lnTo>
                  <a:lnTo>
                    <a:pt x="0" y="1760220"/>
                  </a:lnTo>
                  <a:lnTo>
                    <a:pt x="31750" y="1760220"/>
                  </a:lnTo>
                  <a:lnTo>
                    <a:pt x="31750" y="3368040"/>
                  </a:lnTo>
                  <a:lnTo>
                    <a:pt x="0" y="3368040"/>
                  </a:lnTo>
                  <a:lnTo>
                    <a:pt x="0" y="3444240"/>
                  </a:lnTo>
                  <a:lnTo>
                    <a:pt x="76200" y="3444240"/>
                  </a:lnTo>
                  <a:lnTo>
                    <a:pt x="76200" y="3412490"/>
                  </a:lnTo>
                  <a:lnTo>
                    <a:pt x="2056130" y="3412490"/>
                  </a:lnTo>
                  <a:lnTo>
                    <a:pt x="2056130" y="3444240"/>
                  </a:lnTo>
                  <a:lnTo>
                    <a:pt x="2132330" y="3444240"/>
                  </a:lnTo>
                  <a:lnTo>
                    <a:pt x="2132330" y="3412490"/>
                  </a:lnTo>
                  <a:lnTo>
                    <a:pt x="4112260" y="3412490"/>
                  </a:lnTo>
                  <a:lnTo>
                    <a:pt x="4112260" y="3444240"/>
                  </a:lnTo>
                  <a:lnTo>
                    <a:pt x="4188460" y="3444240"/>
                  </a:lnTo>
                  <a:lnTo>
                    <a:pt x="4188460" y="3368040"/>
                  </a:lnTo>
                  <a:lnTo>
                    <a:pt x="4156710" y="3368040"/>
                  </a:lnTo>
                  <a:lnTo>
                    <a:pt x="4156710" y="1760220"/>
                  </a:lnTo>
                  <a:lnTo>
                    <a:pt x="4188460" y="1760220"/>
                  </a:lnTo>
                  <a:lnTo>
                    <a:pt x="4188460" y="1684020"/>
                  </a:lnTo>
                  <a:lnTo>
                    <a:pt x="4156710" y="1684020"/>
                  </a:lnTo>
                  <a:lnTo>
                    <a:pt x="4156710" y="76200"/>
                  </a:lnTo>
                  <a:lnTo>
                    <a:pt x="4188460" y="76200"/>
                  </a:lnTo>
                  <a:close/>
                  <a:moveTo>
                    <a:pt x="4124960" y="12700"/>
                  </a:moveTo>
                  <a:lnTo>
                    <a:pt x="4175760" y="12700"/>
                  </a:lnTo>
                  <a:lnTo>
                    <a:pt x="4175760" y="63500"/>
                  </a:lnTo>
                  <a:lnTo>
                    <a:pt x="4124960" y="63500"/>
                  </a:lnTo>
                  <a:lnTo>
                    <a:pt x="4124960" y="12700"/>
                  </a:lnTo>
                  <a:close/>
                  <a:moveTo>
                    <a:pt x="2068830" y="12700"/>
                  </a:moveTo>
                  <a:lnTo>
                    <a:pt x="2119630" y="12700"/>
                  </a:lnTo>
                  <a:lnTo>
                    <a:pt x="2119630" y="63500"/>
                  </a:lnTo>
                  <a:lnTo>
                    <a:pt x="2068830" y="63500"/>
                  </a:lnTo>
                  <a:lnTo>
                    <a:pt x="2068830" y="12700"/>
                  </a:lnTo>
                  <a:close/>
                  <a:moveTo>
                    <a:pt x="12700" y="63500"/>
                  </a:moveTo>
                  <a:lnTo>
                    <a:pt x="12700" y="12700"/>
                  </a:lnTo>
                  <a:lnTo>
                    <a:pt x="63500" y="12700"/>
                  </a:lnTo>
                  <a:lnTo>
                    <a:pt x="63500" y="63500"/>
                  </a:lnTo>
                  <a:lnTo>
                    <a:pt x="12700" y="63500"/>
                  </a:lnTo>
                  <a:close/>
                  <a:moveTo>
                    <a:pt x="12700" y="1747520"/>
                  </a:moveTo>
                  <a:lnTo>
                    <a:pt x="12700" y="1696720"/>
                  </a:lnTo>
                  <a:lnTo>
                    <a:pt x="63500" y="1696720"/>
                  </a:lnTo>
                  <a:lnTo>
                    <a:pt x="63500" y="1747520"/>
                  </a:lnTo>
                  <a:lnTo>
                    <a:pt x="12700" y="1747520"/>
                  </a:lnTo>
                  <a:close/>
                  <a:moveTo>
                    <a:pt x="63500" y="3431540"/>
                  </a:moveTo>
                  <a:lnTo>
                    <a:pt x="12700" y="3431540"/>
                  </a:lnTo>
                  <a:lnTo>
                    <a:pt x="12700" y="3380740"/>
                  </a:lnTo>
                  <a:lnTo>
                    <a:pt x="63500" y="3380740"/>
                  </a:lnTo>
                  <a:lnTo>
                    <a:pt x="63500" y="3431540"/>
                  </a:lnTo>
                  <a:close/>
                  <a:moveTo>
                    <a:pt x="2119630" y="3431540"/>
                  </a:moveTo>
                  <a:lnTo>
                    <a:pt x="2068830" y="3431540"/>
                  </a:lnTo>
                  <a:lnTo>
                    <a:pt x="2068830" y="3380740"/>
                  </a:lnTo>
                  <a:lnTo>
                    <a:pt x="2119630" y="3380740"/>
                  </a:lnTo>
                  <a:lnTo>
                    <a:pt x="2119630" y="3431540"/>
                  </a:lnTo>
                  <a:close/>
                  <a:moveTo>
                    <a:pt x="4175760" y="3380740"/>
                  </a:moveTo>
                  <a:lnTo>
                    <a:pt x="4175760" y="3431540"/>
                  </a:lnTo>
                  <a:lnTo>
                    <a:pt x="4124960" y="3431540"/>
                  </a:lnTo>
                  <a:lnTo>
                    <a:pt x="4124960" y="3380740"/>
                  </a:lnTo>
                  <a:lnTo>
                    <a:pt x="4175760" y="3380740"/>
                  </a:lnTo>
                  <a:close/>
                  <a:moveTo>
                    <a:pt x="4175760" y="1747520"/>
                  </a:moveTo>
                  <a:lnTo>
                    <a:pt x="4124960" y="1747520"/>
                  </a:lnTo>
                  <a:lnTo>
                    <a:pt x="4124960" y="1696720"/>
                  </a:lnTo>
                  <a:lnTo>
                    <a:pt x="4175760" y="1696720"/>
                  </a:lnTo>
                  <a:lnTo>
                    <a:pt x="4175760" y="1747520"/>
                  </a:lnTo>
                  <a:close/>
                  <a:moveTo>
                    <a:pt x="4144010" y="1684020"/>
                  </a:moveTo>
                  <a:lnTo>
                    <a:pt x="4112260" y="1684020"/>
                  </a:lnTo>
                  <a:lnTo>
                    <a:pt x="4112260" y="1760220"/>
                  </a:lnTo>
                  <a:lnTo>
                    <a:pt x="4144010" y="1760220"/>
                  </a:lnTo>
                  <a:lnTo>
                    <a:pt x="4144010" y="3368040"/>
                  </a:lnTo>
                  <a:lnTo>
                    <a:pt x="4112260" y="3368040"/>
                  </a:lnTo>
                  <a:lnTo>
                    <a:pt x="4112260" y="3399790"/>
                  </a:lnTo>
                  <a:lnTo>
                    <a:pt x="2132330" y="3399790"/>
                  </a:lnTo>
                  <a:lnTo>
                    <a:pt x="2132330" y="3368040"/>
                  </a:lnTo>
                  <a:lnTo>
                    <a:pt x="2056130" y="3368040"/>
                  </a:lnTo>
                  <a:lnTo>
                    <a:pt x="2056130" y="3399790"/>
                  </a:lnTo>
                  <a:lnTo>
                    <a:pt x="76200" y="3399790"/>
                  </a:lnTo>
                  <a:lnTo>
                    <a:pt x="76200" y="3368040"/>
                  </a:lnTo>
                  <a:lnTo>
                    <a:pt x="44450" y="3368040"/>
                  </a:lnTo>
                  <a:lnTo>
                    <a:pt x="44450" y="1760220"/>
                  </a:lnTo>
                  <a:lnTo>
                    <a:pt x="76200" y="1760220"/>
                  </a:lnTo>
                  <a:lnTo>
                    <a:pt x="76200" y="1684020"/>
                  </a:lnTo>
                  <a:lnTo>
                    <a:pt x="44450" y="1684020"/>
                  </a:lnTo>
                  <a:lnTo>
                    <a:pt x="44450" y="76200"/>
                  </a:lnTo>
                  <a:lnTo>
                    <a:pt x="76200" y="76200"/>
                  </a:lnTo>
                  <a:lnTo>
                    <a:pt x="76200" y="44450"/>
                  </a:lnTo>
                  <a:lnTo>
                    <a:pt x="2056130" y="44450"/>
                  </a:lnTo>
                  <a:lnTo>
                    <a:pt x="2056130" y="76200"/>
                  </a:lnTo>
                  <a:lnTo>
                    <a:pt x="2132330" y="76200"/>
                  </a:lnTo>
                  <a:lnTo>
                    <a:pt x="2132330" y="44450"/>
                  </a:lnTo>
                  <a:lnTo>
                    <a:pt x="4112260" y="44450"/>
                  </a:lnTo>
                  <a:lnTo>
                    <a:pt x="4112260" y="76200"/>
                  </a:lnTo>
                  <a:lnTo>
                    <a:pt x="4144010" y="76200"/>
                  </a:lnTo>
                  <a:lnTo>
                    <a:pt x="4144010" y="1684020"/>
                  </a:lnTo>
                  <a:close/>
                </a:path>
              </a:pathLst>
            </a:custGeom>
            <a:solidFill>
              <a:srgbClr val="000000"/>
            </a:solidFill>
            <a:ln>
              <a:noFill/>
            </a:ln>
          </p:spPr>
        </p:sp>
      </p:grpSp>
      <p:grpSp>
        <p:nvGrpSpPr>
          <p:cNvPr id="108" name="Google Shape;108;p2"/>
          <p:cNvGrpSpPr/>
          <p:nvPr/>
        </p:nvGrpSpPr>
        <p:grpSpPr>
          <a:xfrm>
            <a:off x="1755899" y="4732714"/>
            <a:ext cx="2133611" cy="1754503"/>
            <a:chOff x="0" y="0"/>
            <a:chExt cx="4188460" cy="3444240"/>
          </a:xfrm>
        </p:grpSpPr>
        <p:sp>
          <p:nvSpPr>
            <p:cNvPr id="109" name="Google Shape;109;p2"/>
            <p:cNvSpPr/>
            <p:nvPr/>
          </p:nvSpPr>
          <p:spPr>
            <a:xfrm>
              <a:off x="38100" y="38100"/>
              <a:ext cx="4105910" cy="3368040"/>
            </a:xfrm>
            <a:custGeom>
              <a:rect b="b" l="l" r="r" t="t"/>
              <a:pathLst>
                <a:path extrusionOk="0" h="3368040" w="4105910">
                  <a:moveTo>
                    <a:pt x="0" y="0"/>
                  </a:moveTo>
                  <a:lnTo>
                    <a:pt x="4105910" y="0"/>
                  </a:lnTo>
                  <a:lnTo>
                    <a:pt x="4105910" y="3368040"/>
                  </a:lnTo>
                  <a:lnTo>
                    <a:pt x="0" y="3368040"/>
                  </a:lnTo>
                  <a:close/>
                </a:path>
              </a:pathLst>
            </a:custGeom>
            <a:blipFill rotWithShape="1">
              <a:blip r:embed="rId5">
                <a:alphaModFix/>
              </a:blip>
              <a:stretch>
                <a:fillRect b="-39780" l="0" r="0" t="-22754"/>
              </a:stretch>
            </a:blipFill>
            <a:ln>
              <a:noFill/>
            </a:ln>
          </p:spPr>
        </p:sp>
        <p:sp>
          <p:nvSpPr>
            <p:cNvPr id="110" name="Google Shape;110;p2"/>
            <p:cNvSpPr/>
            <p:nvPr/>
          </p:nvSpPr>
          <p:spPr>
            <a:xfrm>
              <a:off x="6350" y="6350"/>
              <a:ext cx="4175760" cy="3431540"/>
            </a:xfrm>
            <a:custGeom>
              <a:rect b="b" l="l" r="r" t="t"/>
              <a:pathLst>
                <a:path extrusionOk="0" h="3431540" w="4175760">
                  <a:moveTo>
                    <a:pt x="0" y="0"/>
                  </a:moveTo>
                  <a:lnTo>
                    <a:pt x="63500" y="0"/>
                  </a:lnTo>
                  <a:lnTo>
                    <a:pt x="63500" y="63500"/>
                  </a:lnTo>
                  <a:lnTo>
                    <a:pt x="0" y="63500"/>
                  </a:lnTo>
                  <a:lnTo>
                    <a:pt x="0" y="0"/>
                  </a:lnTo>
                  <a:close/>
                  <a:moveTo>
                    <a:pt x="4112260" y="0"/>
                  </a:moveTo>
                  <a:lnTo>
                    <a:pt x="4112260" y="63500"/>
                  </a:lnTo>
                  <a:lnTo>
                    <a:pt x="4175760" y="63500"/>
                  </a:lnTo>
                  <a:lnTo>
                    <a:pt x="4175760" y="0"/>
                  </a:lnTo>
                  <a:lnTo>
                    <a:pt x="4112260" y="0"/>
                  </a:lnTo>
                  <a:close/>
                  <a:moveTo>
                    <a:pt x="2056130" y="63500"/>
                  </a:moveTo>
                  <a:lnTo>
                    <a:pt x="2119630" y="63500"/>
                  </a:lnTo>
                  <a:lnTo>
                    <a:pt x="2119630" y="0"/>
                  </a:lnTo>
                  <a:lnTo>
                    <a:pt x="2056130" y="0"/>
                  </a:lnTo>
                  <a:lnTo>
                    <a:pt x="2056130" y="63500"/>
                  </a:lnTo>
                  <a:close/>
                  <a:moveTo>
                    <a:pt x="0" y="3431540"/>
                  </a:moveTo>
                  <a:lnTo>
                    <a:pt x="63500" y="3431540"/>
                  </a:lnTo>
                  <a:lnTo>
                    <a:pt x="63500" y="3368040"/>
                  </a:lnTo>
                  <a:lnTo>
                    <a:pt x="0" y="3368040"/>
                  </a:lnTo>
                  <a:lnTo>
                    <a:pt x="0" y="3431540"/>
                  </a:lnTo>
                  <a:close/>
                  <a:moveTo>
                    <a:pt x="4112260" y="3431540"/>
                  </a:moveTo>
                  <a:lnTo>
                    <a:pt x="4175760" y="3431540"/>
                  </a:lnTo>
                  <a:lnTo>
                    <a:pt x="4175760" y="3368040"/>
                  </a:lnTo>
                  <a:lnTo>
                    <a:pt x="4112260" y="3368040"/>
                  </a:lnTo>
                  <a:lnTo>
                    <a:pt x="4112260" y="3431540"/>
                  </a:lnTo>
                  <a:close/>
                  <a:moveTo>
                    <a:pt x="2056130" y="3431540"/>
                  </a:moveTo>
                  <a:lnTo>
                    <a:pt x="2119630" y="3431540"/>
                  </a:lnTo>
                  <a:lnTo>
                    <a:pt x="2119630" y="3368040"/>
                  </a:lnTo>
                  <a:lnTo>
                    <a:pt x="2056130" y="3368040"/>
                  </a:lnTo>
                  <a:lnTo>
                    <a:pt x="2056130" y="3431540"/>
                  </a:lnTo>
                  <a:close/>
                  <a:moveTo>
                    <a:pt x="4112260" y="1684020"/>
                  </a:moveTo>
                  <a:lnTo>
                    <a:pt x="4112260" y="1747520"/>
                  </a:lnTo>
                  <a:lnTo>
                    <a:pt x="4175760" y="1747520"/>
                  </a:lnTo>
                  <a:lnTo>
                    <a:pt x="4175760" y="1684020"/>
                  </a:lnTo>
                  <a:lnTo>
                    <a:pt x="4141470" y="1684020"/>
                  </a:lnTo>
                  <a:lnTo>
                    <a:pt x="4112260" y="1684020"/>
                  </a:lnTo>
                  <a:close/>
                  <a:moveTo>
                    <a:pt x="0" y="1747520"/>
                  </a:moveTo>
                  <a:lnTo>
                    <a:pt x="63500" y="1747520"/>
                  </a:lnTo>
                  <a:lnTo>
                    <a:pt x="63500" y="1684020"/>
                  </a:lnTo>
                  <a:lnTo>
                    <a:pt x="0" y="1684020"/>
                  </a:lnTo>
                  <a:lnTo>
                    <a:pt x="0" y="1747520"/>
                  </a:lnTo>
                  <a:close/>
                </a:path>
              </a:pathLst>
            </a:custGeom>
            <a:solidFill>
              <a:srgbClr val="FDBFD5"/>
            </a:solidFill>
            <a:ln>
              <a:noFill/>
            </a:ln>
          </p:spPr>
        </p:sp>
        <p:sp>
          <p:nvSpPr>
            <p:cNvPr id="111" name="Google Shape;111;p2"/>
            <p:cNvSpPr/>
            <p:nvPr/>
          </p:nvSpPr>
          <p:spPr>
            <a:xfrm>
              <a:off x="0" y="0"/>
              <a:ext cx="4188460" cy="3444240"/>
            </a:xfrm>
            <a:custGeom>
              <a:rect b="b" l="l" r="r" t="t"/>
              <a:pathLst>
                <a:path extrusionOk="0" h="3444240" w="4188460">
                  <a:moveTo>
                    <a:pt x="4188460" y="76200"/>
                  </a:moveTo>
                  <a:lnTo>
                    <a:pt x="4188460" y="0"/>
                  </a:lnTo>
                  <a:lnTo>
                    <a:pt x="4112260" y="0"/>
                  </a:lnTo>
                  <a:lnTo>
                    <a:pt x="4112260" y="31750"/>
                  </a:lnTo>
                  <a:lnTo>
                    <a:pt x="2132330" y="31750"/>
                  </a:lnTo>
                  <a:lnTo>
                    <a:pt x="2132330" y="0"/>
                  </a:lnTo>
                  <a:lnTo>
                    <a:pt x="2056130" y="0"/>
                  </a:lnTo>
                  <a:lnTo>
                    <a:pt x="2056130" y="31750"/>
                  </a:lnTo>
                  <a:lnTo>
                    <a:pt x="76200" y="31750"/>
                  </a:lnTo>
                  <a:lnTo>
                    <a:pt x="76200" y="0"/>
                  </a:lnTo>
                  <a:lnTo>
                    <a:pt x="0" y="0"/>
                  </a:lnTo>
                  <a:lnTo>
                    <a:pt x="0" y="76200"/>
                  </a:lnTo>
                  <a:lnTo>
                    <a:pt x="31750" y="76200"/>
                  </a:lnTo>
                  <a:lnTo>
                    <a:pt x="31750" y="1684020"/>
                  </a:lnTo>
                  <a:lnTo>
                    <a:pt x="0" y="1684020"/>
                  </a:lnTo>
                  <a:lnTo>
                    <a:pt x="0" y="1760220"/>
                  </a:lnTo>
                  <a:lnTo>
                    <a:pt x="31750" y="1760220"/>
                  </a:lnTo>
                  <a:lnTo>
                    <a:pt x="31750" y="3368040"/>
                  </a:lnTo>
                  <a:lnTo>
                    <a:pt x="0" y="3368040"/>
                  </a:lnTo>
                  <a:lnTo>
                    <a:pt x="0" y="3444240"/>
                  </a:lnTo>
                  <a:lnTo>
                    <a:pt x="76200" y="3444240"/>
                  </a:lnTo>
                  <a:lnTo>
                    <a:pt x="76200" y="3412490"/>
                  </a:lnTo>
                  <a:lnTo>
                    <a:pt x="2056130" y="3412490"/>
                  </a:lnTo>
                  <a:lnTo>
                    <a:pt x="2056130" y="3444240"/>
                  </a:lnTo>
                  <a:lnTo>
                    <a:pt x="2132330" y="3444240"/>
                  </a:lnTo>
                  <a:lnTo>
                    <a:pt x="2132330" y="3412490"/>
                  </a:lnTo>
                  <a:lnTo>
                    <a:pt x="4112260" y="3412490"/>
                  </a:lnTo>
                  <a:lnTo>
                    <a:pt x="4112260" y="3444240"/>
                  </a:lnTo>
                  <a:lnTo>
                    <a:pt x="4188460" y="3444240"/>
                  </a:lnTo>
                  <a:lnTo>
                    <a:pt x="4188460" y="3368040"/>
                  </a:lnTo>
                  <a:lnTo>
                    <a:pt x="4156710" y="3368040"/>
                  </a:lnTo>
                  <a:lnTo>
                    <a:pt x="4156710" y="1760220"/>
                  </a:lnTo>
                  <a:lnTo>
                    <a:pt x="4188460" y="1760220"/>
                  </a:lnTo>
                  <a:lnTo>
                    <a:pt x="4188460" y="1684020"/>
                  </a:lnTo>
                  <a:lnTo>
                    <a:pt x="4156710" y="1684020"/>
                  </a:lnTo>
                  <a:lnTo>
                    <a:pt x="4156710" y="76200"/>
                  </a:lnTo>
                  <a:lnTo>
                    <a:pt x="4188460" y="76200"/>
                  </a:lnTo>
                  <a:close/>
                  <a:moveTo>
                    <a:pt x="4124960" y="12700"/>
                  </a:moveTo>
                  <a:lnTo>
                    <a:pt x="4175760" y="12700"/>
                  </a:lnTo>
                  <a:lnTo>
                    <a:pt x="4175760" y="63500"/>
                  </a:lnTo>
                  <a:lnTo>
                    <a:pt x="4124960" y="63500"/>
                  </a:lnTo>
                  <a:lnTo>
                    <a:pt x="4124960" y="12700"/>
                  </a:lnTo>
                  <a:close/>
                  <a:moveTo>
                    <a:pt x="2068830" y="12700"/>
                  </a:moveTo>
                  <a:lnTo>
                    <a:pt x="2119630" y="12700"/>
                  </a:lnTo>
                  <a:lnTo>
                    <a:pt x="2119630" y="63500"/>
                  </a:lnTo>
                  <a:lnTo>
                    <a:pt x="2068830" y="63500"/>
                  </a:lnTo>
                  <a:lnTo>
                    <a:pt x="2068830" y="12700"/>
                  </a:lnTo>
                  <a:close/>
                  <a:moveTo>
                    <a:pt x="12700" y="63500"/>
                  </a:moveTo>
                  <a:lnTo>
                    <a:pt x="12700" y="12700"/>
                  </a:lnTo>
                  <a:lnTo>
                    <a:pt x="63500" y="12700"/>
                  </a:lnTo>
                  <a:lnTo>
                    <a:pt x="63500" y="63500"/>
                  </a:lnTo>
                  <a:lnTo>
                    <a:pt x="12700" y="63500"/>
                  </a:lnTo>
                  <a:close/>
                  <a:moveTo>
                    <a:pt x="12700" y="1747520"/>
                  </a:moveTo>
                  <a:lnTo>
                    <a:pt x="12700" y="1696720"/>
                  </a:lnTo>
                  <a:lnTo>
                    <a:pt x="63500" y="1696720"/>
                  </a:lnTo>
                  <a:lnTo>
                    <a:pt x="63500" y="1747520"/>
                  </a:lnTo>
                  <a:lnTo>
                    <a:pt x="12700" y="1747520"/>
                  </a:lnTo>
                  <a:close/>
                  <a:moveTo>
                    <a:pt x="63500" y="3431540"/>
                  </a:moveTo>
                  <a:lnTo>
                    <a:pt x="12700" y="3431540"/>
                  </a:lnTo>
                  <a:lnTo>
                    <a:pt x="12700" y="3380740"/>
                  </a:lnTo>
                  <a:lnTo>
                    <a:pt x="63500" y="3380740"/>
                  </a:lnTo>
                  <a:lnTo>
                    <a:pt x="63500" y="3431540"/>
                  </a:lnTo>
                  <a:close/>
                  <a:moveTo>
                    <a:pt x="2119630" y="3431540"/>
                  </a:moveTo>
                  <a:lnTo>
                    <a:pt x="2068830" y="3431540"/>
                  </a:lnTo>
                  <a:lnTo>
                    <a:pt x="2068830" y="3380740"/>
                  </a:lnTo>
                  <a:lnTo>
                    <a:pt x="2119630" y="3380740"/>
                  </a:lnTo>
                  <a:lnTo>
                    <a:pt x="2119630" y="3431540"/>
                  </a:lnTo>
                  <a:close/>
                  <a:moveTo>
                    <a:pt x="4175760" y="3380740"/>
                  </a:moveTo>
                  <a:lnTo>
                    <a:pt x="4175760" y="3431540"/>
                  </a:lnTo>
                  <a:lnTo>
                    <a:pt x="4124960" y="3431540"/>
                  </a:lnTo>
                  <a:lnTo>
                    <a:pt x="4124960" y="3380740"/>
                  </a:lnTo>
                  <a:lnTo>
                    <a:pt x="4175760" y="3380740"/>
                  </a:lnTo>
                  <a:close/>
                  <a:moveTo>
                    <a:pt x="4175760" y="1747520"/>
                  </a:moveTo>
                  <a:lnTo>
                    <a:pt x="4124960" y="1747520"/>
                  </a:lnTo>
                  <a:lnTo>
                    <a:pt x="4124960" y="1696720"/>
                  </a:lnTo>
                  <a:lnTo>
                    <a:pt x="4175760" y="1696720"/>
                  </a:lnTo>
                  <a:lnTo>
                    <a:pt x="4175760" y="1747520"/>
                  </a:lnTo>
                  <a:close/>
                  <a:moveTo>
                    <a:pt x="4144010" y="1684020"/>
                  </a:moveTo>
                  <a:lnTo>
                    <a:pt x="4112260" y="1684020"/>
                  </a:lnTo>
                  <a:lnTo>
                    <a:pt x="4112260" y="1760220"/>
                  </a:lnTo>
                  <a:lnTo>
                    <a:pt x="4144010" y="1760220"/>
                  </a:lnTo>
                  <a:lnTo>
                    <a:pt x="4144010" y="3368040"/>
                  </a:lnTo>
                  <a:lnTo>
                    <a:pt x="4112260" y="3368040"/>
                  </a:lnTo>
                  <a:lnTo>
                    <a:pt x="4112260" y="3399790"/>
                  </a:lnTo>
                  <a:lnTo>
                    <a:pt x="2132330" y="3399790"/>
                  </a:lnTo>
                  <a:lnTo>
                    <a:pt x="2132330" y="3368040"/>
                  </a:lnTo>
                  <a:lnTo>
                    <a:pt x="2056130" y="3368040"/>
                  </a:lnTo>
                  <a:lnTo>
                    <a:pt x="2056130" y="3399790"/>
                  </a:lnTo>
                  <a:lnTo>
                    <a:pt x="76200" y="3399790"/>
                  </a:lnTo>
                  <a:lnTo>
                    <a:pt x="76200" y="3368040"/>
                  </a:lnTo>
                  <a:lnTo>
                    <a:pt x="44450" y="3368040"/>
                  </a:lnTo>
                  <a:lnTo>
                    <a:pt x="44450" y="1760220"/>
                  </a:lnTo>
                  <a:lnTo>
                    <a:pt x="76200" y="1760220"/>
                  </a:lnTo>
                  <a:lnTo>
                    <a:pt x="76200" y="1684020"/>
                  </a:lnTo>
                  <a:lnTo>
                    <a:pt x="44450" y="1684020"/>
                  </a:lnTo>
                  <a:lnTo>
                    <a:pt x="44450" y="76200"/>
                  </a:lnTo>
                  <a:lnTo>
                    <a:pt x="76200" y="76200"/>
                  </a:lnTo>
                  <a:lnTo>
                    <a:pt x="76200" y="44450"/>
                  </a:lnTo>
                  <a:lnTo>
                    <a:pt x="2056130" y="44450"/>
                  </a:lnTo>
                  <a:lnTo>
                    <a:pt x="2056130" y="76200"/>
                  </a:lnTo>
                  <a:lnTo>
                    <a:pt x="2132330" y="76200"/>
                  </a:lnTo>
                  <a:lnTo>
                    <a:pt x="2132330" y="44450"/>
                  </a:lnTo>
                  <a:lnTo>
                    <a:pt x="4112260" y="44450"/>
                  </a:lnTo>
                  <a:lnTo>
                    <a:pt x="4112260" y="76200"/>
                  </a:lnTo>
                  <a:lnTo>
                    <a:pt x="4144010" y="76200"/>
                  </a:lnTo>
                  <a:lnTo>
                    <a:pt x="4144010" y="1684020"/>
                  </a:lnTo>
                  <a:close/>
                </a:path>
              </a:pathLst>
            </a:custGeom>
            <a:solidFill>
              <a:srgbClr val="000000"/>
            </a:solidFill>
            <a:ln>
              <a:noFill/>
            </a:ln>
          </p:spPr>
        </p:sp>
      </p:grpSp>
      <p:grpSp>
        <p:nvGrpSpPr>
          <p:cNvPr id="112" name="Google Shape;112;p2"/>
          <p:cNvGrpSpPr/>
          <p:nvPr/>
        </p:nvGrpSpPr>
        <p:grpSpPr>
          <a:xfrm>
            <a:off x="4255553" y="4732714"/>
            <a:ext cx="2133611" cy="1754503"/>
            <a:chOff x="0" y="0"/>
            <a:chExt cx="4188460" cy="3444240"/>
          </a:xfrm>
        </p:grpSpPr>
        <p:sp>
          <p:nvSpPr>
            <p:cNvPr id="113" name="Google Shape;113;p2"/>
            <p:cNvSpPr/>
            <p:nvPr/>
          </p:nvSpPr>
          <p:spPr>
            <a:xfrm>
              <a:off x="38100" y="38100"/>
              <a:ext cx="4105910" cy="3368040"/>
            </a:xfrm>
            <a:custGeom>
              <a:rect b="b" l="l" r="r" t="t"/>
              <a:pathLst>
                <a:path extrusionOk="0" h="3368040" w="4105910">
                  <a:moveTo>
                    <a:pt x="0" y="0"/>
                  </a:moveTo>
                  <a:lnTo>
                    <a:pt x="4105910" y="0"/>
                  </a:lnTo>
                  <a:lnTo>
                    <a:pt x="4105910" y="3368040"/>
                  </a:lnTo>
                  <a:lnTo>
                    <a:pt x="0" y="3368040"/>
                  </a:lnTo>
                  <a:close/>
                </a:path>
              </a:pathLst>
            </a:custGeom>
            <a:blipFill rotWithShape="1">
              <a:blip r:embed="rId6">
                <a:alphaModFix/>
              </a:blip>
              <a:stretch>
                <a:fillRect b="-82491" l="0" r="0" t="0"/>
              </a:stretch>
            </a:blipFill>
            <a:ln>
              <a:noFill/>
            </a:ln>
          </p:spPr>
        </p:sp>
        <p:sp>
          <p:nvSpPr>
            <p:cNvPr id="114" name="Google Shape;114;p2"/>
            <p:cNvSpPr/>
            <p:nvPr/>
          </p:nvSpPr>
          <p:spPr>
            <a:xfrm>
              <a:off x="6350" y="6350"/>
              <a:ext cx="4175760" cy="3431540"/>
            </a:xfrm>
            <a:custGeom>
              <a:rect b="b" l="l" r="r" t="t"/>
              <a:pathLst>
                <a:path extrusionOk="0" h="3431540" w="4175760">
                  <a:moveTo>
                    <a:pt x="0" y="0"/>
                  </a:moveTo>
                  <a:lnTo>
                    <a:pt x="63500" y="0"/>
                  </a:lnTo>
                  <a:lnTo>
                    <a:pt x="63500" y="63500"/>
                  </a:lnTo>
                  <a:lnTo>
                    <a:pt x="0" y="63500"/>
                  </a:lnTo>
                  <a:lnTo>
                    <a:pt x="0" y="0"/>
                  </a:lnTo>
                  <a:close/>
                  <a:moveTo>
                    <a:pt x="4112260" y="0"/>
                  </a:moveTo>
                  <a:lnTo>
                    <a:pt x="4112260" y="63500"/>
                  </a:lnTo>
                  <a:lnTo>
                    <a:pt x="4175760" y="63500"/>
                  </a:lnTo>
                  <a:lnTo>
                    <a:pt x="4175760" y="0"/>
                  </a:lnTo>
                  <a:lnTo>
                    <a:pt x="4112260" y="0"/>
                  </a:lnTo>
                  <a:close/>
                  <a:moveTo>
                    <a:pt x="2056130" y="63500"/>
                  </a:moveTo>
                  <a:lnTo>
                    <a:pt x="2119630" y="63500"/>
                  </a:lnTo>
                  <a:lnTo>
                    <a:pt x="2119630" y="0"/>
                  </a:lnTo>
                  <a:lnTo>
                    <a:pt x="2056130" y="0"/>
                  </a:lnTo>
                  <a:lnTo>
                    <a:pt x="2056130" y="63500"/>
                  </a:lnTo>
                  <a:close/>
                  <a:moveTo>
                    <a:pt x="0" y="3431540"/>
                  </a:moveTo>
                  <a:lnTo>
                    <a:pt x="63500" y="3431540"/>
                  </a:lnTo>
                  <a:lnTo>
                    <a:pt x="63500" y="3368040"/>
                  </a:lnTo>
                  <a:lnTo>
                    <a:pt x="0" y="3368040"/>
                  </a:lnTo>
                  <a:lnTo>
                    <a:pt x="0" y="3431540"/>
                  </a:lnTo>
                  <a:close/>
                  <a:moveTo>
                    <a:pt x="4112260" y="3431540"/>
                  </a:moveTo>
                  <a:lnTo>
                    <a:pt x="4175760" y="3431540"/>
                  </a:lnTo>
                  <a:lnTo>
                    <a:pt x="4175760" y="3368040"/>
                  </a:lnTo>
                  <a:lnTo>
                    <a:pt x="4112260" y="3368040"/>
                  </a:lnTo>
                  <a:lnTo>
                    <a:pt x="4112260" y="3431540"/>
                  </a:lnTo>
                  <a:close/>
                  <a:moveTo>
                    <a:pt x="2056130" y="3431540"/>
                  </a:moveTo>
                  <a:lnTo>
                    <a:pt x="2119630" y="3431540"/>
                  </a:lnTo>
                  <a:lnTo>
                    <a:pt x="2119630" y="3368040"/>
                  </a:lnTo>
                  <a:lnTo>
                    <a:pt x="2056130" y="3368040"/>
                  </a:lnTo>
                  <a:lnTo>
                    <a:pt x="2056130" y="3431540"/>
                  </a:lnTo>
                  <a:close/>
                  <a:moveTo>
                    <a:pt x="4112260" y="1684020"/>
                  </a:moveTo>
                  <a:lnTo>
                    <a:pt x="4112260" y="1747520"/>
                  </a:lnTo>
                  <a:lnTo>
                    <a:pt x="4175760" y="1747520"/>
                  </a:lnTo>
                  <a:lnTo>
                    <a:pt x="4175760" y="1684020"/>
                  </a:lnTo>
                  <a:lnTo>
                    <a:pt x="4141470" y="1684020"/>
                  </a:lnTo>
                  <a:lnTo>
                    <a:pt x="4112260" y="1684020"/>
                  </a:lnTo>
                  <a:close/>
                  <a:moveTo>
                    <a:pt x="0" y="1747520"/>
                  </a:moveTo>
                  <a:lnTo>
                    <a:pt x="63500" y="1747520"/>
                  </a:lnTo>
                  <a:lnTo>
                    <a:pt x="63500" y="1684020"/>
                  </a:lnTo>
                  <a:lnTo>
                    <a:pt x="0" y="1684020"/>
                  </a:lnTo>
                  <a:lnTo>
                    <a:pt x="0" y="1747520"/>
                  </a:lnTo>
                  <a:close/>
                </a:path>
              </a:pathLst>
            </a:custGeom>
            <a:solidFill>
              <a:srgbClr val="FDBFD5"/>
            </a:solidFill>
            <a:ln>
              <a:noFill/>
            </a:ln>
          </p:spPr>
        </p:sp>
        <p:sp>
          <p:nvSpPr>
            <p:cNvPr id="115" name="Google Shape;115;p2"/>
            <p:cNvSpPr/>
            <p:nvPr/>
          </p:nvSpPr>
          <p:spPr>
            <a:xfrm>
              <a:off x="0" y="0"/>
              <a:ext cx="4188460" cy="3444240"/>
            </a:xfrm>
            <a:custGeom>
              <a:rect b="b" l="l" r="r" t="t"/>
              <a:pathLst>
                <a:path extrusionOk="0" h="3444240" w="4188460">
                  <a:moveTo>
                    <a:pt x="4188460" y="76200"/>
                  </a:moveTo>
                  <a:lnTo>
                    <a:pt x="4188460" y="0"/>
                  </a:lnTo>
                  <a:lnTo>
                    <a:pt x="4112260" y="0"/>
                  </a:lnTo>
                  <a:lnTo>
                    <a:pt x="4112260" y="31750"/>
                  </a:lnTo>
                  <a:lnTo>
                    <a:pt x="2132330" y="31750"/>
                  </a:lnTo>
                  <a:lnTo>
                    <a:pt x="2132330" y="0"/>
                  </a:lnTo>
                  <a:lnTo>
                    <a:pt x="2056130" y="0"/>
                  </a:lnTo>
                  <a:lnTo>
                    <a:pt x="2056130" y="31750"/>
                  </a:lnTo>
                  <a:lnTo>
                    <a:pt x="76200" y="31750"/>
                  </a:lnTo>
                  <a:lnTo>
                    <a:pt x="76200" y="0"/>
                  </a:lnTo>
                  <a:lnTo>
                    <a:pt x="0" y="0"/>
                  </a:lnTo>
                  <a:lnTo>
                    <a:pt x="0" y="76200"/>
                  </a:lnTo>
                  <a:lnTo>
                    <a:pt x="31750" y="76200"/>
                  </a:lnTo>
                  <a:lnTo>
                    <a:pt x="31750" y="1684020"/>
                  </a:lnTo>
                  <a:lnTo>
                    <a:pt x="0" y="1684020"/>
                  </a:lnTo>
                  <a:lnTo>
                    <a:pt x="0" y="1760220"/>
                  </a:lnTo>
                  <a:lnTo>
                    <a:pt x="31750" y="1760220"/>
                  </a:lnTo>
                  <a:lnTo>
                    <a:pt x="31750" y="3368040"/>
                  </a:lnTo>
                  <a:lnTo>
                    <a:pt x="0" y="3368040"/>
                  </a:lnTo>
                  <a:lnTo>
                    <a:pt x="0" y="3444240"/>
                  </a:lnTo>
                  <a:lnTo>
                    <a:pt x="76200" y="3444240"/>
                  </a:lnTo>
                  <a:lnTo>
                    <a:pt x="76200" y="3412490"/>
                  </a:lnTo>
                  <a:lnTo>
                    <a:pt x="2056130" y="3412490"/>
                  </a:lnTo>
                  <a:lnTo>
                    <a:pt x="2056130" y="3444240"/>
                  </a:lnTo>
                  <a:lnTo>
                    <a:pt x="2132330" y="3444240"/>
                  </a:lnTo>
                  <a:lnTo>
                    <a:pt x="2132330" y="3412490"/>
                  </a:lnTo>
                  <a:lnTo>
                    <a:pt x="4112260" y="3412490"/>
                  </a:lnTo>
                  <a:lnTo>
                    <a:pt x="4112260" y="3444240"/>
                  </a:lnTo>
                  <a:lnTo>
                    <a:pt x="4188460" y="3444240"/>
                  </a:lnTo>
                  <a:lnTo>
                    <a:pt x="4188460" y="3368040"/>
                  </a:lnTo>
                  <a:lnTo>
                    <a:pt x="4156710" y="3368040"/>
                  </a:lnTo>
                  <a:lnTo>
                    <a:pt x="4156710" y="1760220"/>
                  </a:lnTo>
                  <a:lnTo>
                    <a:pt x="4188460" y="1760220"/>
                  </a:lnTo>
                  <a:lnTo>
                    <a:pt x="4188460" y="1684020"/>
                  </a:lnTo>
                  <a:lnTo>
                    <a:pt x="4156710" y="1684020"/>
                  </a:lnTo>
                  <a:lnTo>
                    <a:pt x="4156710" y="76200"/>
                  </a:lnTo>
                  <a:lnTo>
                    <a:pt x="4188460" y="76200"/>
                  </a:lnTo>
                  <a:close/>
                  <a:moveTo>
                    <a:pt x="4124960" y="12700"/>
                  </a:moveTo>
                  <a:lnTo>
                    <a:pt x="4175760" y="12700"/>
                  </a:lnTo>
                  <a:lnTo>
                    <a:pt x="4175760" y="63500"/>
                  </a:lnTo>
                  <a:lnTo>
                    <a:pt x="4124960" y="63500"/>
                  </a:lnTo>
                  <a:lnTo>
                    <a:pt x="4124960" y="12700"/>
                  </a:lnTo>
                  <a:close/>
                  <a:moveTo>
                    <a:pt x="2068830" y="12700"/>
                  </a:moveTo>
                  <a:lnTo>
                    <a:pt x="2119630" y="12700"/>
                  </a:lnTo>
                  <a:lnTo>
                    <a:pt x="2119630" y="63500"/>
                  </a:lnTo>
                  <a:lnTo>
                    <a:pt x="2068830" y="63500"/>
                  </a:lnTo>
                  <a:lnTo>
                    <a:pt x="2068830" y="12700"/>
                  </a:lnTo>
                  <a:close/>
                  <a:moveTo>
                    <a:pt x="12700" y="63500"/>
                  </a:moveTo>
                  <a:lnTo>
                    <a:pt x="12700" y="12700"/>
                  </a:lnTo>
                  <a:lnTo>
                    <a:pt x="63500" y="12700"/>
                  </a:lnTo>
                  <a:lnTo>
                    <a:pt x="63500" y="63500"/>
                  </a:lnTo>
                  <a:lnTo>
                    <a:pt x="12700" y="63500"/>
                  </a:lnTo>
                  <a:close/>
                  <a:moveTo>
                    <a:pt x="12700" y="1747520"/>
                  </a:moveTo>
                  <a:lnTo>
                    <a:pt x="12700" y="1696720"/>
                  </a:lnTo>
                  <a:lnTo>
                    <a:pt x="63500" y="1696720"/>
                  </a:lnTo>
                  <a:lnTo>
                    <a:pt x="63500" y="1747520"/>
                  </a:lnTo>
                  <a:lnTo>
                    <a:pt x="12700" y="1747520"/>
                  </a:lnTo>
                  <a:close/>
                  <a:moveTo>
                    <a:pt x="63500" y="3431540"/>
                  </a:moveTo>
                  <a:lnTo>
                    <a:pt x="12700" y="3431540"/>
                  </a:lnTo>
                  <a:lnTo>
                    <a:pt x="12700" y="3380740"/>
                  </a:lnTo>
                  <a:lnTo>
                    <a:pt x="63500" y="3380740"/>
                  </a:lnTo>
                  <a:lnTo>
                    <a:pt x="63500" y="3431540"/>
                  </a:lnTo>
                  <a:close/>
                  <a:moveTo>
                    <a:pt x="2119630" y="3431540"/>
                  </a:moveTo>
                  <a:lnTo>
                    <a:pt x="2068830" y="3431540"/>
                  </a:lnTo>
                  <a:lnTo>
                    <a:pt x="2068830" y="3380740"/>
                  </a:lnTo>
                  <a:lnTo>
                    <a:pt x="2119630" y="3380740"/>
                  </a:lnTo>
                  <a:lnTo>
                    <a:pt x="2119630" y="3431540"/>
                  </a:lnTo>
                  <a:close/>
                  <a:moveTo>
                    <a:pt x="4175760" y="3380740"/>
                  </a:moveTo>
                  <a:lnTo>
                    <a:pt x="4175760" y="3431540"/>
                  </a:lnTo>
                  <a:lnTo>
                    <a:pt x="4124960" y="3431540"/>
                  </a:lnTo>
                  <a:lnTo>
                    <a:pt x="4124960" y="3380740"/>
                  </a:lnTo>
                  <a:lnTo>
                    <a:pt x="4175760" y="3380740"/>
                  </a:lnTo>
                  <a:close/>
                  <a:moveTo>
                    <a:pt x="4175760" y="1747520"/>
                  </a:moveTo>
                  <a:lnTo>
                    <a:pt x="4124960" y="1747520"/>
                  </a:lnTo>
                  <a:lnTo>
                    <a:pt x="4124960" y="1696720"/>
                  </a:lnTo>
                  <a:lnTo>
                    <a:pt x="4175760" y="1696720"/>
                  </a:lnTo>
                  <a:lnTo>
                    <a:pt x="4175760" y="1747520"/>
                  </a:lnTo>
                  <a:close/>
                  <a:moveTo>
                    <a:pt x="4144010" y="1684020"/>
                  </a:moveTo>
                  <a:lnTo>
                    <a:pt x="4112260" y="1684020"/>
                  </a:lnTo>
                  <a:lnTo>
                    <a:pt x="4112260" y="1760220"/>
                  </a:lnTo>
                  <a:lnTo>
                    <a:pt x="4144010" y="1760220"/>
                  </a:lnTo>
                  <a:lnTo>
                    <a:pt x="4144010" y="3368040"/>
                  </a:lnTo>
                  <a:lnTo>
                    <a:pt x="4112260" y="3368040"/>
                  </a:lnTo>
                  <a:lnTo>
                    <a:pt x="4112260" y="3399790"/>
                  </a:lnTo>
                  <a:lnTo>
                    <a:pt x="2132330" y="3399790"/>
                  </a:lnTo>
                  <a:lnTo>
                    <a:pt x="2132330" y="3368040"/>
                  </a:lnTo>
                  <a:lnTo>
                    <a:pt x="2056130" y="3368040"/>
                  </a:lnTo>
                  <a:lnTo>
                    <a:pt x="2056130" y="3399790"/>
                  </a:lnTo>
                  <a:lnTo>
                    <a:pt x="76200" y="3399790"/>
                  </a:lnTo>
                  <a:lnTo>
                    <a:pt x="76200" y="3368040"/>
                  </a:lnTo>
                  <a:lnTo>
                    <a:pt x="44450" y="3368040"/>
                  </a:lnTo>
                  <a:lnTo>
                    <a:pt x="44450" y="1760220"/>
                  </a:lnTo>
                  <a:lnTo>
                    <a:pt x="76200" y="1760220"/>
                  </a:lnTo>
                  <a:lnTo>
                    <a:pt x="76200" y="1684020"/>
                  </a:lnTo>
                  <a:lnTo>
                    <a:pt x="44450" y="1684020"/>
                  </a:lnTo>
                  <a:lnTo>
                    <a:pt x="44450" y="76200"/>
                  </a:lnTo>
                  <a:lnTo>
                    <a:pt x="76200" y="76200"/>
                  </a:lnTo>
                  <a:lnTo>
                    <a:pt x="76200" y="44450"/>
                  </a:lnTo>
                  <a:lnTo>
                    <a:pt x="2056130" y="44450"/>
                  </a:lnTo>
                  <a:lnTo>
                    <a:pt x="2056130" y="76200"/>
                  </a:lnTo>
                  <a:lnTo>
                    <a:pt x="2132330" y="76200"/>
                  </a:lnTo>
                  <a:lnTo>
                    <a:pt x="2132330" y="44450"/>
                  </a:lnTo>
                  <a:lnTo>
                    <a:pt x="4112260" y="44450"/>
                  </a:lnTo>
                  <a:lnTo>
                    <a:pt x="4112260" y="76200"/>
                  </a:lnTo>
                  <a:lnTo>
                    <a:pt x="4144010" y="76200"/>
                  </a:lnTo>
                  <a:lnTo>
                    <a:pt x="4144010" y="1684020"/>
                  </a:lnTo>
                  <a:close/>
                </a:path>
              </a:pathLst>
            </a:custGeom>
            <a:solidFill>
              <a:srgbClr val="000000"/>
            </a:solidFill>
            <a:ln>
              <a:noFill/>
            </a:ln>
          </p:spPr>
        </p:sp>
      </p:grpSp>
      <p:sp>
        <p:nvSpPr>
          <p:cNvPr id="116" name="Google Shape;116;p2"/>
          <p:cNvSpPr/>
          <p:nvPr/>
        </p:nvSpPr>
        <p:spPr>
          <a:xfrm>
            <a:off x="14994831" y="-1247454"/>
            <a:ext cx="4185360" cy="3858141"/>
          </a:xfrm>
          <a:custGeom>
            <a:rect b="b" l="l" r="r" t="t"/>
            <a:pathLst>
              <a:path extrusionOk="0" h="3858141" w="4185360">
                <a:moveTo>
                  <a:pt x="0" y="0"/>
                </a:moveTo>
                <a:lnTo>
                  <a:pt x="4185360" y="0"/>
                </a:lnTo>
                <a:lnTo>
                  <a:pt x="4185360" y="3858141"/>
                </a:lnTo>
                <a:lnTo>
                  <a:pt x="0" y="3858141"/>
                </a:lnTo>
                <a:lnTo>
                  <a:pt x="0" y="0"/>
                </a:lnTo>
                <a:close/>
              </a:path>
            </a:pathLst>
          </a:custGeom>
          <a:blipFill rotWithShape="1">
            <a:blip r:embed="rId7">
              <a:alphaModFix/>
            </a:blip>
            <a:stretch>
              <a:fillRect b="0" l="0" r="0" t="0"/>
            </a:stretch>
          </a:blipFill>
          <a:ln>
            <a:noFill/>
          </a:ln>
        </p:spPr>
      </p:sp>
      <p:sp>
        <p:nvSpPr>
          <p:cNvPr id="117" name="Google Shape;117;p2"/>
          <p:cNvSpPr/>
          <p:nvPr/>
        </p:nvSpPr>
        <p:spPr>
          <a:xfrm>
            <a:off x="2815281" y="3638049"/>
            <a:ext cx="12771477" cy="441196"/>
          </a:xfrm>
          <a:custGeom>
            <a:rect b="b" l="l" r="r" t="t"/>
            <a:pathLst>
              <a:path extrusionOk="0" h="441196" w="12771477">
                <a:moveTo>
                  <a:pt x="0" y="0"/>
                </a:moveTo>
                <a:lnTo>
                  <a:pt x="12771476" y="0"/>
                </a:lnTo>
                <a:lnTo>
                  <a:pt x="12771476" y="441197"/>
                </a:lnTo>
                <a:lnTo>
                  <a:pt x="0" y="441197"/>
                </a:lnTo>
                <a:lnTo>
                  <a:pt x="0" y="0"/>
                </a:lnTo>
                <a:close/>
              </a:path>
            </a:pathLst>
          </a:custGeom>
          <a:blipFill rotWithShape="1">
            <a:blip r:embed="rId8">
              <a:alphaModFix/>
            </a:blip>
            <a:stretch>
              <a:fillRect b="0" l="0" r="0" t="0"/>
            </a:stretch>
          </a:blipFill>
          <a:ln>
            <a:noFill/>
          </a:ln>
        </p:spPr>
      </p:sp>
      <p:grpSp>
        <p:nvGrpSpPr>
          <p:cNvPr id="118" name="Google Shape;118;p2"/>
          <p:cNvGrpSpPr/>
          <p:nvPr/>
        </p:nvGrpSpPr>
        <p:grpSpPr>
          <a:xfrm>
            <a:off x="9334445" y="4776344"/>
            <a:ext cx="2133611" cy="1754503"/>
            <a:chOff x="0" y="0"/>
            <a:chExt cx="4188460" cy="3444240"/>
          </a:xfrm>
        </p:grpSpPr>
        <p:sp>
          <p:nvSpPr>
            <p:cNvPr id="119" name="Google Shape;119;p2"/>
            <p:cNvSpPr/>
            <p:nvPr/>
          </p:nvSpPr>
          <p:spPr>
            <a:xfrm>
              <a:off x="38100" y="38100"/>
              <a:ext cx="4105910" cy="3368040"/>
            </a:xfrm>
            <a:custGeom>
              <a:rect b="b" l="l" r="r" t="t"/>
              <a:pathLst>
                <a:path extrusionOk="0" h="3368040" w="4105910">
                  <a:moveTo>
                    <a:pt x="0" y="0"/>
                  </a:moveTo>
                  <a:lnTo>
                    <a:pt x="4105910" y="0"/>
                  </a:lnTo>
                  <a:lnTo>
                    <a:pt x="4105910" y="3368040"/>
                  </a:lnTo>
                  <a:lnTo>
                    <a:pt x="0" y="3368040"/>
                  </a:lnTo>
                  <a:close/>
                </a:path>
              </a:pathLst>
            </a:custGeom>
            <a:blipFill rotWithShape="1">
              <a:blip r:embed="rId9">
                <a:alphaModFix/>
              </a:blip>
              <a:stretch>
                <a:fillRect b="-65882" l="0" r="0" t="-16976"/>
              </a:stretch>
            </a:blipFill>
            <a:ln>
              <a:noFill/>
            </a:ln>
          </p:spPr>
        </p:sp>
        <p:sp>
          <p:nvSpPr>
            <p:cNvPr id="120" name="Google Shape;120;p2"/>
            <p:cNvSpPr/>
            <p:nvPr/>
          </p:nvSpPr>
          <p:spPr>
            <a:xfrm>
              <a:off x="6350" y="6350"/>
              <a:ext cx="4175760" cy="3431540"/>
            </a:xfrm>
            <a:custGeom>
              <a:rect b="b" l="l" r="r" t="t"/>
              <a:pathLst>
                <a:path extrusionOk="0" h="3431540" w="4175760">
                  <a:moveTo>
                    <a:pt x="0" y="0"/>
                  </a:moveTo>
                  <a:lnTo>
                    <a:pt x="63500" y="0"/>
                  </a:lnTo>
                  <a:lnTo>
                    <a:pt x="63500" y="63500"/>
                  </a:lnTo>
                  <a:lnTo>
                    <a:pt x="0" y="63500"/>
                  </a:lnTo>
                  <a:lnTo>
                    <a:pt x="0" y="0"/>
                  </a:lnTo>
                  <a:close/>
                  <a:moveTo>
                    <a:pt x="4112260" y="0"/>
                  </a:moveTo>
                  <a:lnTo>
                    <a:pt x="4112260" y="63500"/>
                  </a:lnTo>
                  <a:lnTo>
                    <a:pt x="4175760" y="63500"/>
                  </a:lnTo>
                  <a:lnTo>
                    <a:pt x="4175760" y="0"/>
                  </a:lnTo>
                  <a:lnTo>
                    <a:pt x="4112260" y="0"/>
                  </a:lnTo>
                  <a:close/>
                  <a:moveTo>
                    <a:pt x="2056130" y="63500"/>
                  </a:moveTo>
                  <a:lnTo>
                    <a:pt x="2119630" y="63500"/>
                  </a:lnTo>
                  <a:lnTo>
                    <a:pt x="2119630" y="0"/>
                  </a:lnTo>
                  <a:lnTo>
                    <a:pt x="2056130" y="0"/>
                  </a:lnTo>
                  <a:lnTo>
                    <a:pt x="2056130" y="63500"/>
                  </a:lnTo>
                  <a:close/>
                  <a:moveTo>
                    <a:pt x="0" y="3431540"/>
                  </a:moveTo>
                  <a:lnTo>
                    <a:pt x="63500" y="3431540"/>
                  </a:lnTo>
                  <a:lnTo>
                    <a:pt x="63500" y="3368040"/>
                  </a:lnTo>
                  <a:lnTo>
                    <a:pt x="0" y="3368040"/>
                  </a:lnTo>
                  <a:lnTo>
                    <a:pt x="0" y="3431540"/>
                  </a:lnTo>
                  <a:close/>
                  <a:moveTo>
                    <a:pt x="4112260" y="3431540"/>
                  </a:moveTo>
                  <a:lnTo>
                    <a:pt x="4175760" y="3431540"/>
                  </a:lnTo>
                  <a:lnTo>
                    <a:pt x="4175760" y="3368040"/>
                  </a:lnTo>
                  <a:lnTo>
                    <a:pt x="4112260" y="3368040"/>
                  </a:lnTo>
                  <a:lnTo>
                    <a:pt x="4112260" y="3431540"/>
                  </a:lnTo>
                  <a:close/>
                  <a:moveTo>
                    <a:pt x="2056130" y="3431540"/>
                  </a:moveTo>
                  <a:lnTo>
                    <a:pt x="2119630" y="3431540"/>
                  </a:lnTo>
                  <a:lnTo>
                    <a:pt x="2119630" y="3368040"/>
                  </a:lnTo>
                  <a:lnTo>
                    <a:pt x="2056130" y="3368040"/>
                  </a:lnTo>
                  <a:lnTo>
                    <a:pt x="2056130" y="3431540"/>
                  </a:lnTo>
                  <a:close/>
                  <a:moveTo>
                    <a:pt x="4112260" y="1684020"/>
                  </a:moveTo>
                  <a:lnTo>
                    <a:pt x="4112260" y="1747520"/>
                  </a:lnTo>
                  <a:lnTo>
                    <a:pt x="4175760" y="1747520"/>
                  </a:lnTo>
                  <a:lnTo>
                    <a:pt x="4175760" y="1684020"/>
                  </a:lnTo>
                  <a:lnTo>
                    <a:pt x="4141470" y="1684020"/>
                  </a:lnTo>
                  <a:lnTo>
                    <a:pt x="4112260" y="1684020"/>
                  </a:lnTo>
                  <a:close/>
                  <a:moveTo>
                    <a:pt x="0" y="1747520"/>
                  </a:moveTo>
                  <a:lnTo>
                    <a:pt x="63500" y="1747520"/>
                  </a:lnTo>
                  <a:lnTo>
                    <a:pt x="63500" y="1684020"/>
                  </a:lnTo>
                  <a:lnTo>
                    <a:pt x="0" y="1684020"/>
                  </a:lnTo>
                  <a:lnTo>
                    <a:pt x="0" y="1747520"/>
                  </a:lnTo>
                  <a:close/>
                </a:path>
              </a:pathLst>
            </a:custGeom>
            <a:solidFill>
              <a:srgbClr val="FDBFD5"/>
            </a:solidFill>
            <a:ln>
              <a:noFill/>
            </a:ln>
          </p:spPr>
        </p:sp>
        <p:sp>
          <p:nvSpPr>
            <p:cNvPr id="121" name="Google Shape;121;p2"/>
            <p:cNvSpPr/>
            <p:nvPr/>
          </p:nvSpPr>
          <p:spPr>
            <a:xfrm>
              <a:off x="0" y="0"/>
              <a:ext cx="4188460" cy="3444240"/>
            </a:xfrm>
            <a:custGeom>
              <a:rect b="b" l="l" r="r" t="t"/>
              <a:pathLst>
                <a:path extrusionOk="0" h="3444240" w="4188460">
                  <a:moveTo>
                    <a:pt x="4188460" y="76200"/>
                  </a:moveTo>
                  <a:lnTo>
                    <a:pt x="4188460" y="0"/>
                  </a:lnTo>
                  <a:lnTo>
                    <a:pt x="4112260" y="0"/>
                  </a:lnTo>
                  <a:lnTo>
                    <a:pt x="4112260" y="31750"/>
                  </a:lnTo>
                  <a:lnTo>
                    <a:pt x="2132330" y="31750"/>
                  </a:lnTo>
                  <a:lnTo>
                    <a:pt x="2132330" y="0"/>
                  </a:lnTo>
                  <a:lnTo>
                    <a:pt x="2056130" y="0"/>
                  </a:lnTo>
                  <a:lnTo>
                    <a:pt x="2056130" y="31750"/>
                  </a:lnTo>
                  <a:lnTo>
                    <a:pt x="76200" y="31750"/>
                  </a:lnTo>
                  <a:lnTo>
                    <a:pt x="76200" y="0"/>
                  </a:lnTo>
                  <a:lnTo>
                    <a:pt x="0" y="0"/>
                  </a:lnTo>
                  <a:lnTo>
                    <a:pt x="0" y="76200"/>
                  </a:lnTo>
                  <a:lnTo>
                    <a:pt x="31750" y="76200"/>
                  </a:lnTo>
                  <a:lnTo>
                    <a:pt x="31750" y="1684020"/>
                  </a:lnTo>
                  <a:lnTo>
                    <a:pt x="0" y="1684020"/>
                  </a:lnTo>
                  <a:lnTo>
                    <a:pt x="0" y="1760220"/>
                  </a:lnTo>
                  <a:lnTo>
                    <a:pt x="31750" y="1760220"/>
                  </a:lnTo>
                  <a:lnTo>
                    <a:pt x="31750" y="3368040"/>
                  </a:lnTo>
                  <a:lnTo>
                    <a:pt x="0" y="3368040"/>
                  </a:lnTo>
                  <a:lnTo>
                    <a:pt x="0" y="3444240"/>
                  </a:lnTo>
                  <a:lnTo>
                    <a:pt x="76200" y="3444240"/>
                  </a:lnTo>
                  <a:lnTo>
                    <a:pt x="76200" y="3412490"/>
                  </a:lnTo>
                  <a:lnTo>
                    <a:pt x="2056130" y="3412490"/>
                  </a:lnTo>
                  <a:lnTo>
                    <a:pt x="2056130" y="3444240"/>
                  </a:lnTo>
                  <a:lnTo>
                    <a:pt x="2132330" y="3444240"/>
                  </a:lnTo>
                  <a:lnTo>
                    <a:pt x="2132330" y="3412490"/>
                  </a:lnTo>
                  <a:lnTo>
                    <a:pt x="4112260" y="3412490"/>
                  </a:lnTo>
                  <a:lnTo>
                    <a:pt x="4112260" y="3444240"/>
                  </a:lnTo>
                  <a:lnTo>
                    <a:pt x="4188460" y="3444240"/>
                  </a:lnTo>
                  <a:lnTo>
                    <a:pt x="4188460" y="3368040"/>
                  </a:lnTo>
                  <a:lnTo>
                    <a:pt x="4156710" y="3368040"/>
                  </a:lnTo>
                  <a:lnTo>
                    <a:pt x="4156710" y="1760220"/>
                  </a:lnTo>
                  <a:lnTo>
                    <a:pt x="4188460" y="1760220"/>
                  </a:lnTo>
                  <a:lnTo>
                    <a:pt x="4188460" y="1684020"/>
                  </a:lnTo>
                  <a:lnTo>
                    <a:pt x="4156710" y="1684020"/>
                  </a:lnTo>
                  <a:lnTo>
                    <a:pt x="4156710" y="76200"/>
                  </a:lnTo>
                  <a:lnTo>
                    <a:pt x="4188460" y="76200"/>
                  </a:lnTo>
                  <a:close/>
                  <a:moveTo>
                    <a:pt x="4124960" y="12700"/>
                  </a:moveTo>
                  <a:lnTo>
                    <a:pt x="4175760" y="12700"/>
                  </a:lnTo>
                  <a:lnTo>
                    <a:pt x="4175760" y="63500"/>
                  </a:lnTo>
                  <a:lnTo>
                    <a:pt x="4124960" y="63500"/>
                  </a:lnTo>
                  <a:lnTo>
                    <a:pt x="4124960" y="12700"/>
                  </a:lnTo>
                  <a:close/>
                  <a:moveTo>
                    <a:pt x="2068830" y="12700"/>
                  </a:moveTo>
                  <a:lnTo>
                    <a:pt x="2119630" y="12700"/>
                  </a:lnTo>
                  <a:lnTo>
                    <a:pt x="2119630" y="63500"/>
                  </a:lnTo>
                  <a:lnTo>
                    <a:pt x="2068830" y="63500"/>
                  </a:lnTo>
                  <a:lnTo>
                    <a:pt x="2068830" y="12700"/>
                  </a:lnTo>
                  <a:close/>
                  <a:moveTo>
                    <a:pt x="12700" y="63500"/>
                  </a:moveTo>
                  <a:lnTo>
                    <a:pt x="12700" y="12700"/>
                  </a:lnTo>
                  <a:lnTo>
                    <a:pt x="63500" y="12700"/>
                  </a:lnTo>
                  <a:lnTo>
                    <a:pt x="63500" y="63500"/>
                  </a:lnTo>
                  <a:lnTo>
                    <a:pt x="12700" y="63500"/>
                  </a:lnTo>
                  <a:close/>
                  <a:moveTo>
                    <a:pt x="12700" y="1747520"/>
                  </a:moveTo>
                  <a:lnTo>
                    <a:pt x="12700" y="1696720"/>
                  </a:lnTo>
                  <a:lnTo>
                    <a:pt x="63500" y="1696720"/>
                  </a:lnTo>
                  <a:lnTo>
                    <a:pt x="63500" y="1747520"/>
                  </a:lnTo>
                  <a:lnTo>
                    <a:pt x="12700" y="1747520"/>
                  </a:lnTo>
                  <a:close/>
                  <a:moveTo>
                    <a:pt x="63500" y="3431540"/>
                  </a:moveTo>
                  <a:lnTo>
                    <a:pt x="12700" y="3431540"/>
                  </a:lnTo>
                  <a:lnTo>
                    <a:pt x="12700" y="3380740"/>
                  </a:lnTo>
                  <a:lnTo>
                    <a:pt x="63500" y="3380740"/>
                  </a:lnTo>
                  <a:lnTo>
                    <a:pt x="63500" y="3431540"/>
                  </a:lnTo>
                  <a:close/>
                  <a:moveTo>
                    <a:pt x="2119630" y="3431540"/>
                  </a:moveTo>
                  <a:lnTo>
                    <a:pt x="2068830" y="3431540"/>
                  </a:lnTo>
                  <a:lnTo>
                    <a:pt x="2068830" y="3380740"/>
                  </a:lnTo>
                  <a:lnTo>
                    <a:pt x="2119630" y="3380740"/>
                  </a:lnTo>
                  <a:lnTo>
                    <a:pt x="2119630" y="3431540"/>
                  </a:lnTo>
                  <a:close/>
                  <a:moveTo>
                    <a:pt x="4175760" y="3380740"/>
                  </a:moveTo>
                  <a:lnTo>
                    <a:pt x="4175760" y="3431540"/>
                  </a:lnTo>
                  <a:lnTo>
                    <a:pt x="4124960" y="3431540"/>
                  </a:lnTo>
                  <a:lnTo>
                    <a:pt x="4124960" y="3380740"/>
                  </a:lnTo>
                  <a:lnTo>
                    <a:pt x="4175760" y="3380740"/>
                  </a:lnTo>
                  <a:close/>
                  <a:moveTo>
                    <a:pt x="4175760" y="1747520"/>
                  </a:moveTo>
                  <a:lnTo>
                    <a:pt x="4124960" y="1747520"/>
                  </a:lnTo>
                  <a:lnTo>
                    <a:pt x="4124960" y="1696720"/>
                  </a:lnTo>
                  <a:lnTo>
                    <a:pt x="4175760" y="1696720"/>
                  </a:lnTo>
                  <a:lnTo>
                    <a:pt x="4175760" y="1747520"/>
                  </a:lnTo>
                  <a:close/>
                  <a:moveTo>
                    <a:pt x="4144010" y="1684020"/>
                  </a:moveTo>
                  <a:lnTo>
                    <a:pt x="4112260" y="1684020"/>
                  </a:lnTo>
                  <a:lnTo>
                    <a:pt x="4112260" y="1760220"/>
                  </a:lnTo>
                  <a:lnTo>
                    <a:pt x="4144010" y="1760220"/>
                  </a:lnTo>
                  <a:lnTo>
                    <a:pt x="4144010" y="3368040"/>
                  </a:lnTo>
                  <a:lnTo>
                    <a:pt x="4112260" y="3368040"/>
                  </a:lnTo>
                  <a:lnTo>
                    <a:pt x="4112260" y="3399790"/>
                  </a:lnTo>
                  <a:lnTo>
                    <a:pt x="2132330" y="3399790"/>
                  </a:lnTo>
                  <a:lnTo>
                    <a:pt x="2132330" y="3368040"/>
                  </a:lnTo>
                  <a:lnTo>
                    <a:pt x="2056130" y="3368040"/>
                  </a:lnTo>
                  <a:lnTo>
                    <a:pt x="2056130" y="3399790"/>
                  </a:lnTo>
                  <a:lnTo>
                    <a:pt x="76200" y="3399790"/>
                  </a:lnTo>
                  <a:lnTo>
                    <a:pt x="76200" y="3368040"/>
                  </a:lnTo>
                  <a:lnTo>
                    <a:pt x="44450" y="3368040"/>
                  </a:lnTo>
                  <a:lnTo>
                    <a:pt x="44450" y="1760220"/>
                  </a:lnTo>
                  <a:lnTo>
                    <a:pt x="76200" y="1760220"/>
                  </a:lnTo>
                  <a:lnTo>
                    <a:pt x="76200" y="1684020"/>
                  </a:lnTo>
                  <a:lnTo>
                    <a:pt x="44450" y="1684020"/>
                  </a:lnTo>
                  <a:lnTo>
                    <a:pt x="44450" y="76200"/>
                  </a:lnTo>
                  <a:lnTo>
                    <a:pt x="76200" y="76200"/>
                  </a:lnTo>
                  <a:lnTo>
                    <a:pt x="76200" y="44450"/>
                  </a:lnTo>
                  <a:lnTo>
                    <a:pt x="2056130" y="44450"/>
                  </a:lnTo>
                  <a:lnTo>
                    <a:pt x="2056130" y="76200"/>
                  </a:lnTo>
                  <a:lnTo>
                    <a:pt x="2132330" y="76200"/>
                  </a:lnTo>
                  <a:lnTo>
                    <a:pt x="2132330" y="44450"/>
                  </a:lnTo>
                  <a:lnTo>
                    <a:pt x="4112260" y="44450"/>
                  </a:lnTo>
                  <a:lnTo>
                    <a:pt x="4112260" y="76200"/>
                  </a:lnTo>
                  <a:lnTo>
                    <a:pt x="4144010" y="76200"/>
                  </a:lnTo>
                  <a:lnTo>
                    <a:pt x="4144010" y="1684020"/>
                  </a:lnTo>
                  <a:close/>
                </a:path>
              </a:pathLst>
            </a:custGeom>
            <a:solidFill>
              <a:srgbClr val="000000"/>
            </a:solidFill>
            <a:ln>
              <a:noFill/>
            </a:ln>
          </p:spPr>
        </p:sp>
      </p:grpSp>
      <p:grpSp>
        <p:nvGrpSpPr>
          <p:cNvPr id="122" name="Google Shape;122;p2"/>
          <p:cNvGrpSpPr/>
          <p:nvPr/>
        </p:nvGrpSpPr>
        <p:grpSpPr>
          <a:xfrm>
            <a:off x="11860627" y="4776344"/>
            <a:ext cx="2133611" cy="1754503"/>
            <a:chOff x="0" y="0"/>
            <a:chExt cx="4188460" cy="3444240"/>
          </a:xfrm>
        </p:grpSpPr>
        <p:sp>
          <p:nvSpPr>
            <p:cNvPr id="123" name="Google Shape;123;p2"/>
            <p:cNvSpPr/>
            <p:nvPr/>
          </p:nvSpPr>
          <p:spPr>
            <a:xfrm>
              <a:off x="38100" y="38100"/>
              <a:ext cx="4105910" cy="3368040"/>
            </a:xfrm>
            <a:custGeom>
              <a:rect b="b" l="l" r="r" t="t"/>
              <a:pathLst>
                <a:path extrusionOk="0" h="3368040" w="4105910">
                  <a:moveTo>
                    <a:pt x="0" y="0"/>
                  </a:moveTo>
                  <a:lnTo>
                    <a:pt x="4105910" y="0"/>
                  </a:lnTo>
                  <a:lnTo>
                    <a:pt x="4105910" y="3368040"/>
                  </a:lnTo>
                  <a:lnTo>
                    <a:pt x="0" y="3368040"/>
                  </a:lnTo>
                  <a:close/>
                </a:path>
              </a:pathLst>
            </a:custGeom>
            <a:blipFill rotWithShape="1">
              <a:blip r:embed="rId10">
                <a:alphaModFix/>
              </a:blip>
              <a:stretch>
                <a:fillRect b="-36678" l="-32894" r="-35356" t="-79308"/>
              </a:stretch>
            </a:blipFill>
            <a:ln>
              <a:noFill/>
            </a:ln>
          </p:spPr>
        </p:sp>
        <p:sp>
          <p:nvSpPr>
            <p:cNvPr id="124" name="Google Shape;124;p2"/>
            <p:cNvSpPr/>
            <p:nvPr/>
          </p:nvSpPr>
          <p:spPr>
            <a:xfrm>
              <a:off x="6350" y="6350"/>
              <a:ext cx="4175760" cy="3431540"/>
            </a:xfrm>
            <a:custGeom>
              <a:rect b="b" l="l" r="r" t="t"/>
              <a:pathLst>
                <a:path extrusionOk="0" h="3431540" w="4175760">
                  <a:moveTo>
                    <a:pt x="0" y="0"/>
                  </a:moveTo>
                  <a:lnTo>
                    <a:pt x="63500" y="0"/>
                  </a:lnTo>
                  <a:lnTo>
                    <a:pt x="63500" y="63500"/>
                  </a:lnTo>
                  <a:lnTo>
                    <a:pt x="0" y="63500"/>
                  </a:lnTo>
                  <a:lnTo>
                    <a:pt x="0" y="0"/>
                  </a:lnTo>
                  <a:close/>
                  <a:moveTo>
                    <a:pt x="4112260" y="0"/>
                  </a:moveTo>
                  <a:lnTo>
                    <a:pt x="4112260" y="63500"/>
                  </a:lnTo>
                  <a:lnTo>
                    <a:pt x="4175760" y="63500"/>
                  </a:lnTo>
                  <a:lnTo>
                    <a:pt x="4175760" y="0"/>
                  </a:lnTo>
                  <a:lnTo>
                    <a:pt x="4112260" y="0"/>
                  </a:lnTo>
                  <a:close/>
                  <a:moveTo>
                    <a:pt x="2056130" y="63500"/>
                  </a:moveTo>
                  <a:lnTo>
                    <a:pt x="2119630" y="63500"/>
                  </a:lnTo>
                  <a:lnTo>
                    <a:pt x="2119630" y="0"/>
                  </a:lnTo>
                  <a:lnTo>
                    <a:pt x="2056130" y="0"/>
                  </a:lnTo>
                  <a:lnTo>
                    <a:pt x="2056130" y="63500"/>
                  </a:lnTo>
                  <a:close/>
                  <a:moveTo>
                    <a:pt x="0" y="3431540"/>
                  </a:moveTo>
                  <a:lnTo>
                    <a:pt x="63500" y="3431540"/>
                  </a:lnTo>
                  <a:lnTo>
                    <a:pt x="63500" y="3368040"/>
                  </a:lnTo>
                  <a:lnTo>
                    <a:pt x="0" y="3368040"/>
                  </a:lnTo>
                  <a:lnTo>
                    <a:pt x="0" y="3431540"/>
                  </a:lnTo>
                  <a:close/>
                  <a:moveTo>
                    <a:pt x="4112260" y="3431540"/>
                  </a:moveTo>
                  <a:lnTo>
                    <a:pt x="4175760" y="3431540"/>
                  </a:lnTo>
                  <a:lnTo>
                    <a:pt x="4175760" y="3368040"/>
                  </a:lnTo>
                  <a:lnTo>
                    <a:pt x="4112260" y="3368040"/>
                  </a:lnTo>
                  <a:lnTo>
                    <a:pt x="4112260" y="3431540"/>
                  </a:lnTo>
                  <a:close/>
                  <a:moveTo>
                    <a:pt x="2056130" y="3431540"/>
                  </a:moveTo>
                  <a:lnTo>
                    <a:pt x="2119630" y="3431540"/>
                  </a:lnTo>
                  <a:lnTo>
                    <a:pt x="2119630" y="3368040"/>
                  </a:lnTo>
                  <a:lnTo>
                    <a:pt x="2056130" y="3368040"/>
                  </a:lnTo>
                  <a:lnTo>
                    <a:pt x="2056130" y="3431540"/>
                  </a:lnTo>
                  <a:close/>
                  <a:moveTo>
                    <a:pt x="4112260" y="1684020"/>
                  </a:moveTo>
                  <a:lnTo>
                    <a:pt x="4112260" y="1747520"/>
                  </a:lnTo>
                  <a:lnTo>
                    <a:pt x="4175760" y="1747520"/>
                  </a:lnTo>
                  <a:lnTo>
                    <a:pt x="4175760" y="1684020"/>
                  </a:lnTo>
                  <a:lnTo>
                    <a:pt x="4141470" y="1684020"/>
                  </a:lnTo>
                  <a:lnTo>
                    <a:pt x="4112260" y="1684020"/>
                  </a:lnTo>
                  <a:close/>
                  <a:moveTo>
                    <a:pt x="0" y="1747520"/>
                  </a:moveTo>
                  <a:lnTo>
                    <a:pt x="63500" y="1747520"/>
                  </a:lnTo>
                  <a:lnTo>
                    <a:pt x="63500" y="1684020"/>
                  </a:lnTo>
                  <a:lnTo>
                    <a:pt x="0" y="1684020"/>
                  </a:lnTo>
                  <a:lnTo>
                    <a:pt x="0" y="1747520"/>
                  </a:lnTo>
                  <a:close/>
                </a:path>
              </a:pathLst>
            </a:custGeom>
            <a:solidFill>
              <a:srgbClr val="FDBFD5"/>
            </a:solidFill>
            <a:ln>
              <a:noFill/>
            </a:ln>
          </p:spPr>
        </p:sp>
        <p:sp>
          <p:nvSpPr>
            <p:cNvPr id="125" name="Google Shape;125;p2"/>
            <p:cNvSpPr/>
            <p:nvPr/>
          </p:nvSpPr>
          <p:spPr>
            <a:xfrm>
              <a:off x="0" y="0"/>
              <a:ext cx="4188460" cy="3444240"/>
            </a:xfrm>
            <a:custGeom>
              <a:rect b="b" l="l" r="r" t="t"/>
              <a:pathLst>
                <a:path extrusionOk="0" h="3444240" w="4188460">
                  <a:moveTo>
                    <a:pt x="4188460" y="76200"/>
                  </a:moveTo>
                  <a:lnTo>
                    <a:pt x="4188460" y="0"/>
                  </a:lnTo>
                  <a:lnTo>
                    <a:pt x="4112260" y="0"/>
                  </a:lnTo>
                  <a:lnTo>
                    <a:pt x="4112260" y="31750"/>
                  </a:lnTo>
                  <a:lnTo>
                    <a:pt x="2132330" y="31750"/>
                  </a:lnTo>
                  <a:lnTo>
                    <a:pt x="2132330" y="0"/>
                  </a:lnTo>
                  <a:lnTo>
                    <a:pt x="2056130" y="0"/>
                  </a:lnTo>
                  <a:lnTo>
                    <a:pt x="2056130" y="31750"/>
                  </a:lnTo>
                  <a:lnTo>
                    <a:pt x="76200" y="31750"/>
                  </a:lnTo>
                  <a:lnTo>
                    <a:pt x="76200" y="0"/>
                  </a:lnTo>
                  <a:lnTo>
                    <a:pt x="0" y="0"/>
                  </a:lnTo>
                  <a:lnTo>
                    <a:pt x="0" y="76200"/>
                  </a:lnTo>
                  <a:lnTo>
                    <a:pt x="31750" y="76200"/>
                  </a:lnTo>
                  <a:lnTo>
                    <a:pt x="31750" y="1684020"/>
                  </a:lnTo>
                  <a:lnTo>
                    <a:pt x="0" y="1684020"/>
                  </a:lnTo>
                  <a:lnTo>
                    <a:pt x="0" y="1760220"/>
                  </a:lnTo>
                  <a:lnTo>
                    <a:pt x="31750" y="1760220"/>
                  </a:lnTo>
                  <a:lnTo>
                    <a:pt x="31750" y="3368040"/>
                  </a:lnTo>
                  <a:lnTo>
                    <a:pt x="0" y="3368040"/>
                  </a:lnTo>
                  <a:lnTo>
                    <a:pt x="0" y="3444240"/>
                  </a:lnTo>
                  <a:lnTo>
                    <a:pt x="76200" y="3444240"/>
                  </a:lnTo>
                  <a:lnTo>
                    <a:pt x="76200" y="3412490"/>
                  </a:lnTo>
                  <a:lnTo>
                    <a:pt x="2056130" y="3412490"/>
                  </a:lnTo>
                  <a:lnTo>
                    <a:pt x="2056130" y="3444240"/>
                  </a:lnTo>
                  <a:lnTo>
                    <a:pt x="2132330" y="3444240"/>
                  </a:lnTo>
                  <a:lnTo>
                    <a:pt x="2132330" y="3412490"/>
                  </a:lnTo>
                  <a:lnTo>
                    <a:pt x="4112260" y="3412490"/>
                  </a:lnTo>
                  <a:lnTo>
                    <a:pt x="4112260" y="3444240"/>
                  </a:lnTo>
                  <a:lnTo>
                    <a:pt x="4188460" y="3444240"/>
                  </a:lnTo>
                  <a:lnTo>
                    <a:pt x="4188460" y="3368040"/>
                  </a:lnTo>
                  <a:lnTo>
                    <a:pt x="4156710" y="3368040"/>
                  </a:lnTo>
                  <a:lnTo>
                    <a:pt x="4156710" y="1760220"/>
                  </a:lnTo>
                  <a:lnTo>
                    <a:pt x="4188460" y="1760220"/>
                  </a:lnTo>
                  <a:lnTo>
                    <a:pt x="4188460" y="1684020"/>
                  </a:lnTo>
                  <a:lnTo>
                    <a:pt x="4156710" y="1684020"/>
                  </a:lnTo>
                  <a:lnTo>
                    <a:pt x="4156710" y="76200"/>
                  </a:lnTo>
                  <a:lnTo>
                    <a:pt x="4188460" y="76200"/>
                  </a:lnTo>
                  <a:close/>
                  <a:moveTo>
                    <a:pt x="4124960" y="12700"/>
                  </a:moveTo>
                  <a:lnTo>
                    <a:pt x="4175760" y="12700"/>
                  </a:lnTo>
                  <a:lnTo>
                    <a:pt x="4175760" y="63500"/>
                  </a:lnTo>
                  <a:lnTo>
                    <a:pt x="4124960" y="63500"/>
                  </a:lnTo>
                  <a:lnTo>
                    <a:pt x="4124960" y="12700"/>
                  </a:lnTo>
                  <a:close/>
                  <a:moveTo>
                    <a:pt x="2068830" y="12700"/>
                  </a:moveTo>
                  <a:lnTo>
                    <a:pt x="2119630" y="12700"/>
                  </a:lnTo>
                  <a:lnTo>
                    <a:pt x="2119630" y="63500"/>
                  </a:lnTo>
                  <a:lnTo>
                    <a:pt x="2068830" y="63500"/>
                  </a:lnTo>
                  <a:lnTo>
                    <a:pt x="2068830" y="12700"/>
                  </a:lnTo>
                  <a:close/>
                  <a:moveTo>
                    <a:pt x="12700" y="63500"/>
                  </a:moveTo>
                  <a:lnTo>
                    <a:pt x="12700" y="12700"/>
                  </a:lnTo>
                  <a:lnTo>
                    <a:pt x="63500" y="12700"/>
                  </a:lnTo>
                  <a:lnTo>
                    <a:pt x="63500" y="63500"/>
                  </a:lnTo>
                  <a:lnTo>
                    <a:pt x="12700" y="63500"/>
                  </a:lnTo>
                  <a:close/>
                  <a:moveTo>
                    <a:pt x="12700" y="1747520"/>
                  </a:moveTo>
                  <a:lnTo>
                    <a:pt x="12700" y="1696720"/>
                  </a:lnTo>
                  <a:lnTo>
                    <a:pt x="63500" y="1696720"/>
                  </a:lnTo>
                  <a:lnTo>
                    <a:pt x="63500" y="1747520"/>
                  </a:lnTo>
                  <a:lnTo>
                    <a:pt x="12700" y="1747520"/>
                  </a:lnTo>
                  <a:close/>
                  <a:moveTo>
                    <a:pt x="63500" y="3431540"/>
                  </a:moveTo>
                  <a:lnTo>
                    <a:pt x="12700" y="3431540"/>
                  </a:lnTo>
                  <a:lnTo>
                    <a:pt x="12700" y="3380740"/>
                  </a:lnTo>
                  <a:lnTo>
                    <a:pt x="63500" y="3380740"/>
                  </a:lnTo>
                  <a:lnTo>
                    <a:pt x="63500" y="3431540"/>
                  </a:lnTo>
                  <a:close/>
                  <a:moveTo>
                    <a:pt x="2119630" y="3431540"/>
                  </a:moveTo>
                  <a:lnTo>
                    <a:pt x="2068830" y="3431540"/>
                  </a:lnTo>
                  <a:lnTo>
                    <a:pt x="2068830" y="3380740"/>
                  </a:lnTo>
                  <a:lnTo>
                    <a:pt x="2119630" y="3380740"/>
                  </a:lnTo>
                  <a:lnTo>
                    <a:pt x="2119630" y="3431540"/>
                  </a:lnTo>
                  <a:close/>
                  <a:moveTo>
                    <a:pt x="4175760" y="3380740"/>
                  </a:moveTo>
                  <a:lnTo>
                    <a:pt x="4175760" y="3431540"/>
                  </a:lnTo>
                  <a:lnTo>
                    <a:pt x="4124960" y="3431540"/>
                  </a:lnTo>
                  <a:lnTo>
                    <a:pt x="4124960" y="3380740"/>
                  </a:lnTo>
                  <a:lnTo>
                    <a:pt x="4175760" y="3380740"/>
                  </a:lnTo>
                  <a:close/>
                  <a:moveTo>
                    <a:pt x="4175760" y="1747520"/>
                  </a:moveTo>
                  <a:lnTo>
                    <a:pt x="4124960" y="1747520"/>
                  </a:lnTo>
                  <a:lnTo>
                    <a:pt x="4124960" y="1696720"/>
                  </a:lnTo>
                  <a:lnTo>
                    <a:pt x="4175760" y="1696720"/>
                  </a:lnTo>
                  <a:lnTo>
                    <a:pt x="4175760" y="1747520"/>
                  </a:lnTo>
                  <a:close/>
                  <a:moveTo>
                    <a:pt x="4144010" y="1684020"/>
                  </a:moveTo>
                  <a:lnTo>
                    <a:pt x="4112260" y="1684020"/>
                  </a:lnTo>
                  <a:lnTo>
                    <a:pt x="4112260" y="1760220"/>
                  </a:lnTo>
                  <a:lnTo>
                    <a:pt x="4144010" y="1760220"/>
                  </a:lnTo>
                  <a:lnTo>
                    <a:pt x="4144010" y="3368040"/>
                  </a:lnTo>
                  <a:lnTo>
                    <a:pt x="4112260" y="3368040"/>
                  </a:lnTo>
                  <a:lnTo>
                    <a:pt x="4112260" y="3399790"/>
                  </a:lnTo>
                  <a:lnTo>
                    <a:pt x="2132330" y="3399790"/>
                  </a:lnTo>
                  <a:lnTo>
                    <a:pt x="2132330" y="3368040"/>
                  </a:lnTo>
                  <a:lnTo>
                    <a:pt x="2056130" y="3368040"/>
                  </a:lnTo>
                  <a:lnTo>
                    <a:pt x="2056130" y="3399790"/>
                  </a:lnTo>
                  <a:lnTo>
                    <a:pt x="76200" y="3399790"/>
                  </a:lnTo>
                  <a:lnTo>
                    <a:pt x="76200" y="3368040"/>
                  </a:lnTo>
                  <a:lnTo>
                    <a:pt x="44450" y="3368040"/>
                  </a:lnTo>
                  <a:lnTo>
                    <a:pt x="44450" y="1760220"/>
                  </a:lnTo>
                  <a:lnTo>
                    <a:pt x="76200" y="1760220"/>
                  </a:lnTo>
                  <a:lnTo>
                    <a:pt x="76200" y="1684020"/>
                  </a:lnTo>
                  <a:lnTo>
                    <a:pt x="44450" y="1684020"/>
                  </a:lnTo>
                  <a:lnTo>
                    <a:pt x="44450" y="76200"/>
                  </a:lnTo>
                  <a:lnTo>
                    <a:pt x="76200" y="76200"/>
                  </a:lnTo>
                  <a:lnTo>
                    <a:pt x="76200" y="44450"/>
                  </a:lnTo>
                  <a:lnTo>
                    <a:pt x="2056130" y="44450"/>
                  </a:lnTo>
                  <a:lnTo>
                    <a:pt x="2056130" y="76200"/>
                  </a:lnTo>
                  <a:lnTo>
                    <a:pt x="2132330" y="76200"/>
                  </a:lnTo>
                  <a:lnTo>
                    <a:pt x="2132330" y="44450"/>
                  </a:lnTo>
                  <a:lnTo>
                    <a:pt x="4112260" y="44450"/>
                  </a:lnTo>
                  <a:lnTo>
                    <a:pt x="4112260" y="76200"/>
                  </a:lnTo>
                  <a:lnTo>
                    <a:pt x="4144010" y="76200"/>
                  </a:lnTo>
                  <a:lnTo>
                    <a:pt x="4144010" y="1684020"/>
                  </a:lnTo>
                  <a:close/>
                </a:path>
              </a:pathLst>
            </a:custGeom>
            <a:solidFill>
              <a:srgbClr val="000000"/>
            </a:solidFill>
            <a:ln>
              <a:noFill/>
            </a:ln>
          </p:spPr>
        </p:sp>
      </p:grpSp>
      <p:grpSp>
        <p:nvGrpSpPr>
          <p:cNvPr id="126" name="Google Shape;126;p2"/>
          <p:cNvGrpSpPr/>
          <p:nvPr/>
        </p:nvGrpSpPr>
        <p:grpSpPr>
          <a:xfrm>
            <a:off x="14519952" y="4799983"/>
            <a:ext cx="2133611" cy="1754503"/>
            <a:chOff x="0" y="0"/>
            <a:chExt cx="4188460" cy="3444240"/>
          </a:xfrm>
        </p:grpSpPr>
        <p:sp>
          <p:nvSpPr>
            <p:cNvPr id="127" name="Google Shape;127;p2"/>
            <p:cNvSpPr/>
            <p:nvPr/>
          </p:nvSpPr>
          <p:spPr>
            <a:xfrm>
              <a:off x="38100" y="38100"/>
              <a:ext cx="4105910" cy="3368040"/>
            </a:xfrm>
            <a:custGeom>
              <a:rect b="b" l="l" r="r" t="t"/>
              <a:pathLst>
                <a:path extrusionOk="0" h="3368040" w="4105910">
                  <a:moveTo>
                    <a:pt x="0" y="0"/>
                  </a:moveTo>
                  <a:lnTo>
                    <a:pt x="4105910" y="0"/>
                  </a:lnTo>
                  <a:lnTo>
                    <a:pt x="4105910" y="3368040"/>
                  </a:lnTo>
                  <a:lnTo>
                    <a:pt x="0" y="3368040"/>
                  </a:lnTo>
                  <a:close/>
                </a:path>
              </a:pathLst>
            </a:custGeom>
            <a:blipFill rotWithShape="1">
              <a:blip r:embed="rId11">
                <a:alphaModFix/>
              </a:blip>
              <a:stretch>
                <a:fillRect b="-31224" l="0" r="0" t="-31224"/>
              </a:stretch>
            </a:blipFill>
            <a:ln>
              <a:noFill/>
            </a:ln>
          </p:spPr>
        </p:sp>
        <p:sp>
          <p:nvSpPr>
            <p:cNvPr id="128" name="Google Shape;128;p2"/>
            <p:cNvSpPr/>
            <p:nvPr/>
          </p:nvSpPr>
          <p:spPr>
            <a:xfrm>
              <a:off x="6350" y="6350"/>
              <a:ext cx="4175760" cy="3431540"/>
            </a:xfrm>
            <a:custGeom>
              <a:rect b="b" l="l" r="r" t="t"/>
              <a:pathLst>
                <a:path extrusionOk="0" h="3431540" w="4175760">
                  <a:moveTo>
                    <a:pt x="0" y="0"/>
                  </a:moveTo>
                  <a:lnTo>
                    <a:pt x="63500" y="0"/>
                  </a:lnTo>
                  <a:lnTo>
                    <a:pt x="63500" y="63500"/>
                  </a:lnTo>
                  <a:lnTo>
                    <a:pt x="0" y="63500"/>
                  </a:lnTo>
                  <a:lnTo>
                    <a:pt x="0" y="0"/>
                  </a:lnTo>
                  <a:close/>
                  <a:moveTo>
                    <a:pt x="4112260" y="0"/>
                  </a:moveTo>
                  <a:lnTo>
                    <a:pt x="4112260" y="63500"/>
                  </a:lnTo>
                  <a:lnTo>
                    <a:pt x="4175760" y="63500"/>
                  </a:lnTo>
                  <a:lnTo>
                    <a:pt x="4175760" y="0"/>
                  </a:lnTo>
                  <a:lnTo>
                    <a:pt x="4112260" y="0"/>
                  </a:lnTo>
                  <a:close/>
                  <a:moveTo>
                    <a:pt x="2056130" y="63500"/>
                  </a:moveTo>
                  <a:lnTo>
                    <a:pt x="2119630" y="63500"/>
                  </a:lnTo>
                  <a:lnTo>
                    <a:pt x="2119630" y="0"/>
                  </a:lnTo>
                  <a:lnTo>
                    <a:pt x="2056130" y="0"/>
                  </a:lnTo>
                  <a:lnTo>
                    <a:pt x="2056130" y="63500"/>
                  </a:lnTo>
                  <a:close/>
                  <a:moveTo>
                    <a:pt x="0" y="3431540"/>
                  </a:moveTo>
                  <a:lnTo>
                    <a:pt x="63500" y="3431540"/>
                  </a:lnTo>
                  <a:lnTo>
                    <a:pt x="63500" y="3368040"/>
                  </a:lnTo>
                  <a:lnTo>
                    <a:pt x="0" y="3368040"/>
                  </a:lnTo>
                  <a:lnTo>
                    <a:pt x="0" y="3431540"/>
                  </a:lnTo>
                  <a:close/>
                  <a:moveTo>
                    <a:pt x="4112260" y="3431540"/>
                  </a:moveTo>
                  <a:lnTo>
                    <a:pt x="4175760" y="3431540"/>
                  </a:lnTo>
                  <a:lnTo>
                    <a:pt x="4175760" y="3368040"/>
                  </a:lnTo>
                  <a:lnTo>
                    <a:pt x="4112260" y="3368040"/>
                  </a:lnTo>
                  <a:lnTo>
                    <a:pt x="4112260" y="3431540"/>
                  </a:lnTo>
                  <a:close/>
                  <a:moveTo>
                    <a:pt x="2056130" y="3431540"/>
                  </a:moveTo>
                  <a:lnTo>
                    <a:pt x="2119630" y="3431540"/>
                  </a:lnTo>
                  <a:lnTo>
                    <a:pt x="2119630" y="3368040"/>
                  </a:lnTo>
                  <a:lnTo>
                    <a:pt x="2056130" y="3368040"/>
                  </a:lnTo>
                  <a:lnTo>
                    <a:pt x="2056130" y="3431540"/>
                  </a:lnTo>
                  <a:close/>
                  <a:moveTo>
                    <a:pt x="4112260" y="1684020"/>
                  </a:moveTo>
                  <a:lnTo>
                    <a:pt x="4112260" y="1747520"/>
                  </a:lnTo>
                  <a:lnTo>
                    <a:pt x="4175760" y="1747520"/>
                  </a:lnTo>
                  <a:lnTo>
                    <a:pt x="4175760" y="1684020"/>
                  </a:lnTo>
                  <a:lnTo>
                    <a:pt x="4141470" y="1684020"/>
                  </a:lnTo>
                  <a:lnTo>
                    <a:pt x="4112260" y="1684020"/>
                  </a:lnTo>
                  <a:close/>
                  <a:moveTo>
                    <a:pt x="0" y="1747520"/>
                  </a:moveTo>
                  <a:lnTo>
                    <a:pt x="63500" y="1747520"/>
                  </a:lnTo>
                  <a:lnTo>
                    <a:pt x="63500" y="1684020"/>
                  </a:lnTo>
                  <a:lnTo>
                    <a:pt x="0" y="1684020"/>
                  </a:lnTo>
                  <a:lnTo>
                    <a:pt x="0" y="1747520"/>
                  </a:lnTo>
                  <a:close/>
                </a:path>
              </a:pathLst>
            </a:custGeom>
            <a:solidFill>
              <a:srgbClr val="FDBFD5"/>
            </a:solidFill>
            <a:ln>
              <a:noFill/>
            </a:ln>
          </p:spPr>
        </p:sp>
        <p:sp>
          <p:nvSpPr>
            <p:cNvPr id="129" name="Google Shape;129;p2"/>
            <p:cNvSpPr/>
            <p:nvPr/>
          </p:nvSpPr>
          <p:spPr>
            <a:xfrm>
              <a:off x="0" y="0"/>
              <a:ext cx="4188460" cy="3444240"/>
            </a:xfrm>
            <a:custGeom>
              <a:rect b="b" l="l" r="r" t="t"/>
              <a:pathLst>
                <a:path extrusionOk="0" h="3444240" w="4188460">
                  <a:moveTo>
                    <a:pt x="4188460" y="76200"/>
                  </a:moveTo>
                  <a:lnTo>
                    <a:pt x="4188460" y="0"/>
                  </a:lnTo>
                  <a:lnTo>
                    <a:pt x="4112260" y="0"/>
                  </a:lnTo>
                  <a:lnTo>
                    <a:pt x="4112260" y="31750"/>
                  </a:lnTo>
                  <a:lnTo>
                    <a:pt x="2132330" y="31750"/>
                  </a:lnTo>
                  <a:lnTo>
                    <a:pt x="2132330" y="0"/>
                  </a:lnTo>
                  <a:lnTo>
                    <a:pt x="2056130" y="0"/>
                  </a:lnTo>
                  <a:lnTo>
                    <a:pt x="2056130" y="31750"/>
                  </a:lnTo>
                  <a:lnTo>
                    <a:pt x="76200" y="31750"/>
                  </a:lnTo>
                  <a:lnTo>
                    <a:pt x="76200" y="0"/>
                  </a:lnTo>
                  <a:lnTo>
                    <a:pt x="0" y="0"/>
                  </a:lnTo>
                  <a:lnTo>
                    <a:pt x="0" y="76200"/>
                  </a:lnTo>
                  <a:lnTo>
                    <a:pt x="31750" y="76200"/>
                  </a:lnTo>
                  <a:lnTo>
                    <a:pt x="31750" y="1684020"/>
                  </a:lnTo>
                  <a:lnTo>
                    <a:pt x="0" y="1684020"/>
                  </a:lnTo>
                  <a:lnTo>
                    <a:pt x="0" y="1760220"/>
                  </a:lnTo>
                  <a:lnTo>
                    <a:pt x="31750" y="1760220"/>
                  </a:lnTo>
                  <a:lnTo>
                    <a:pt x="31750" y="3368040"/>
                  </a:lnTo>
                  <a:lnTo>
                    <a:pt x="0" y="3368040"/>
                  </a:lnTo>
                  <a:lnTo>
                    <a:pt x="0" y="3444240"/>
                  </a:lnTo>
                  <a:lnTo>
                    <a:pt x="76200" y="3444240"/>
                  </a:lnTo>
                  <a:lnTo>
                    <a:pt x="76200" y="3412490"/>
                  </a:lnTo>
                  <a:lnTo>
                    <a:pt x="2056130" y="3412490"/>
                  </a:lnTo>
                  <a:lnTo>
                    <a:pt x="2056130" y="3444240"/>
                  </a:lnTo>
                  <a:lnTo>
                    <a:pt x="2132330" y="3444240"/>
                  </a:lnTo>
                  <a:lnTo>
                    <a:pt x="2132330" y="3412490"/>
                  </a:lnTo>
                  <a:lnTo>
                    <a:pt x="4112260" y="3412490"/>
                  </a:lnTo>
                  <a:lnTo>
                    <a:pt x="4112260" y="3444240"/>
                  </a:lnTo>
                  <a:lnTo>
                    <a:pt x="4188460" y="3444240"/>
                  </a:lnTo>
                  <a:lnTo>
                    <a:pt x="4188460" y="3368040"/>
                  </a:lnTo>
                  <a:lnTo>
                    <a:pt x="4156710" y="3368040"/>
                  </a:lnTo>
                  <a:lnTo>
                    <a:pt x="4156710" y="1760220"/>
                  </a:lnTo>
                  <a:lnTo>
                    <a:pt x="4188460" y="1760220"/>
                  </a:lnTo>
                  <a:lnTo>
                    <a:pt x="4188460" y="1684020"/>
                  </a:lnTo>
                  <a:lnTo>
                    <a:pt x="4156710" y="1684020"/>
                  </a:lnTo>
                  <a:lnTo>
                    <a:pt x="4156710" y="76200"/>
                  </a:lnTo>
                  <a:lnTo>
                    <a:pt x="4188460" y="76200"/>
                  </a:lnTo>
                  <a:close/>
                  <a:moveTo>
                    <a:pt x="4124960" y="12700"/>
                  </a:moveTo>
                  <a:lnTo>
                    <a:pt x="4175760" y="12700"/>
                  </a:lnTo>
                  <a:lnTo>
                    <a:pt x="4175760" y="63500"/>
                  </a:lnTo>
                  <a:lnTo>
                    <a:pt x="4124960" y="63500"/>
                  </a:lnTo>
                  <a:lnTo>
                    <a:pt x="4124960" y="12700"/>
                  </a:lnTo>
                  <a:close/>
                  <a:moveTo>
                    <a:pt x="2068830" y="12700"/>
                  </a:moveTo>
                  <a:lnTo>
                    <a:pt x="2119630" y="12700"/>
                  </a:lnTo>
                  <a:lnTo>
                    <a:pt x="2119630" y="63500"/>
                  </a:lnTo>
                  <a:lnTo>
                    <a:pt x="2068830" y="63500"/>
                  </a:lnTo>
                  <a:lnTo>
                    <a:pt x="2068830" y="12700"/>
                  </a:lnTo>
                  <a:close/>
                  <a:moveTo>
                    <a:pt x="12700" y="63500"/>
                  </a:moveTo>
                  <a:lnTo>
                    <a:pt x="12700" y="12700"/>
                  </a:lnTo>
                  <a:lnTo>
                    <a:pt x="63500" y="12700"/>
                  </a:lnTo>
                  <a:lnTo>
                    <a:pt x="63500" y="63500"/>
                  </a:lnTo>
                  <a:lnTo>
                    <a:pt x="12700" y="63500"/>
                  </a:lnTo>
                  <a:close/>
                  <a:moveTo>
                    <a:pt x="12700" y="1747520"/>
                  </a:moveTo>
                  <a:lnTo>
                    <a:pt x="12700" y="1696720"/>
                  </a:lnTo>
                  <a:lnTo>
                    <a:pt x="63500" y="1696720"/>
                  </a:lnTo>
                  <a:lnTo>
                    <a:pt x="63500" y="1747520"/>
                  </a:lnTo>
                  <a:lnTo>
                    <a:pt x="12700" y="1747520"/>
                  </a:lnTo>
                  <a:close/>
                  <a:moveTo>
                    <a:pt x="63500" y="3431540"/>
                  </a:moveTo>
                  <a:lnTo>
                    <a:pt x="12700" y="3431540"/>
                  </a:lnTo>
                  <a:lnTo>
                    <a:pt x="12700" y="3380740"/>
                  </a:lnTo>
                  <a:lnTo>
                    <a:pt x="63500" y="3380740"/>
                  </a:lnTo>
                  <a:lnTo>
                    <a:pt x="63500" y="3431540"/>
                  </a:lnTo>
                  <a:close/>
                  <a:moveTo>
                    <a:pt x="2119630" y="3431540"/>
                  </a:moveTo>
                  <a:lnTo>
                    <a:pt x="2068830" y="3431540"/>
                  </a:lnTo>
                  <a:lnTo>
                    <a:pt x="2068830" y="3380740"/>
                  </a:lnTo>
                  <a:lnTo>
                    <a:pt x="2119630" y="3380740"/>
                  </a:lnTo>
                  <a:lnTo>
                    <a:pt x="2119630" y="3431540"/>
                  </a:lnTo>
                  <a:close/>
                  <a:moveTo>
                    <a:pt x="4175760" y="3380740"/>
                  </a:moveTo>
                  <a:lnTo>
                    <a:pt x="4175760" y="3431540"/>
                  </a:lnTo>
                  <a:lnTo>
                    <a:pt x="4124960" y="3431540"/>
                  </a:lnTo>
                  <a:lnTo>
                    <a:pt x="4124960" y="3380740"/>
                  </a:lnTo>
                  <a:lnTo>
                    <a:pt x="4175760" y="3380740"/>
                  </a:lnTo>
                  <a:close/>
                  <a:moveTo>
                    <a:pt x="4175760" y="1747520"/>
                  </a:moveTo>
                  <a:lnTo>
                    <a:pt x="4124960" y="1747520"/>
                  </a:lnTo>
                  <a:lnTo>
                    <a:pt x="4124960" y="1696720"/>
                  </a:lnTo>
                  <a:lnTo>
                    <a:pt x="4175760" y="1696720"/>
                  </a:lnTo>
                  <a:lnTo>
                    <a:pt x="4175760" y="1747520"/>
                  </a:lnTo>
                  <a:close/>
                  <a:moveTo>
                    <a:pt x="4144010" y="1684020"/>
                  </a:moveTo>
                  <a:lnTo>
                    <a:pt x="4112260" y="1684020"/>
                  </a:lnTo>
                  <a:lnTo>
                    <a:pt x="4112260" y="1760220"/>
                  </a:lnTo>
                  <a:lnTo>
                    <a:pt x="4144010" y="1760220"/>
                  </a:lnTo>
                  <a:lnTo>
                    <a:pt x="4144010" y="3368040"/>
                  </a:lnTo>
                  <a:lnTo>
                    <a:pt x="4112260" y="3368040"/>
                  </a:lnTo>
                  <a:lnTo>
                    <a:pt x="4112260" y="3399790"/>
                  </a:lnTo>
                  <a:lnTo>
                    <a:pt x="2132330" y="3399790"/>
                  </a:lnTo>
                  <a:lnTo>
                    <a:pt x="2132330" y="3368040"/>
                  </a:lnTo>
                  <a:lnTo>
                    <a:pt x="2056130" y="3368040"/>
                  </a:lnTo>
                  <a:lnTo>
                    <a:pt x="2056130" y="3399790"/>
                  </a:lnTo>
                  <a:lnTo>
                    <a:pt x="76200" y="3399790"/>
                  </a:lnTo>
                  <a:lnTo>
                    <a:pt x="76200" y="3368040"/>
                  </a:lnTo>
                  <a:lnTo>
                    <a:pt x="44450" y="3368040"/>
                  </a:lnTo>
                  <a:lnTo>
                    <a:pt x="44450" y="1760220"/>
                  </a:lnTo>
                  <a:lnTo>
                    <a:pt x="76200" y="1760220"/>
                  </a:lnTo>
                  <a:lnTo>
                    <a:pt x="76200" y="1684020"/>
                  </a:lnTo>
                  <a:lnTo>
                    <a:pt x="44450" y="1684020"/>
                  </a:lnTo>
                  <a:lnTo>
                    <a:pt x="44450" y="76200"/>
                  </a:lnTo>
                  <a:lnTo>
                    <a:pt x="76200" y="76200"/>
                  </a:lnTo>
                  <a:lnTo>
                    <a:pt x="76200" y="44450"/>
                  </a:lnTo>
                  <a:lnTo>
                    <a:pt x="2056130" y="44450"/>
                  </a:lnTo>
                  <a:lnTo>
                    <a:pt x="2056130" y="76200"/>
                  </a:lnTo>
                  <a:lnTo>
                    <a:pt x="2132330" y="76200"/>
                  </a:lnTo>
                  <a:lnTo>
                    <a:pt x="2132330" y="44450"/>
                  </a:lnTo>
                  <a:lnTo>
                    <a:pt x="4112260" y="44450"/>
                  </a:lnTo>
                  <a:lnTo>
                    <a:pt x="4112260" y="76200"/>
                  </a:lnTo>
                  <a:lnTo>
                    <a:pt x="4144010" y="76200"/>
                  </a:lnTo>
                  <a:lnTo>
                    <a:pt x="4144010" y="1684020"/>
                  </a:lnTo>
                  <a:close/>
                </a:path>
              </a:pathLst>
            </a:custGeom>
            <a:solidFill>
              <a:srgbClr val="000000"/>
            </a:solidFill>
            <a:ln>
              <a:noFill/>
            </a:ln>
          </p:spPr>
        </p:sp>
      </p:grpSp>
      <p:sp>
        <p:nvSpPr>
          <p:cNvPr id="130" name="Google Shape;130;p2"/>
          <p:cNvSpPr/>
          <p:nvPr/>
        </p:nvSpPr>
        <p:spPr>
          <a:xfrm>
            <a:off x="326089" y="115252"/>
            <a:ext cx="518805" cy="775783"/>
          </a:xfrm>
          <a:custGeom>
            <a:rect b="b" l="l" r="r" t="t"/>
            <a:pathLst>
              <a:path extrusionOk="0" h="775783" w="518805">
                <a:moveTo>
                  <a:pt x="0" y="0"/>
                </a:moveTo>
                <a:lnTo>
                  <a:pt x="518805" y="0"/>
                </a:lnTo>
                <a:lnTo>
                  <a:pt x="518805" y="775783"/>
                </a:lnTo>
                <a:lnTo>
                  <a:pt x="0" y="775783"/>
                </a:lnTo>
                <a:lnTo>
                  <a:pt x="0" y="0"/>
                </a:lnTo>
                <a:close/>
              </a:path>
            </a:pathLst>
          </a:custGeom>
          <a:blipFill rotWithShape="1">
            <a:blip r:embed="rId12">
              <a:alphaModFix/>
            </a:blip>
            <a:stretch>
              <a:fillRect b="0" l="0" r="0" t="0"/>
            </a:stretch>
          </a:blipFill>
          <a:ln>
            <a:noFill/>
          </a:ln>
        </p:spPr>
      </p:sp>
      <p:sp>
        <p:nvSpPr>
          <p:cNvPr id="131" name="Google Shape;131;p2"/>
          <p:cNvSpPr/>
          <p:nvPr/>
        </p:nvSpPr>
        <p:spPr>
          <a:xfrm>
            <a:off x="1028700" y="-88033"/>
            <a:ext cx="2026052" cy="979068"/>
          </a:xfrm>
          <a:custGeom>
            <a:rect b="b" l="l" r="r" t="t"/>
            <a:pathLst>
              <a:path extrusionOk="0" h="979068" w="2026052">
                <a:moveTo>
                  <a:pt x="0" y="0"/>
                </a:moveTo>
                <a:lnTo>
                  <a:pt x="2026052" y="0"/>
                </a:lnTo>
                <a:lnTo>
                  <a:pt x="2026052" y="979068"/>
                </a:lnTo>
                <a:lnTo>
                  <a:pt x="0" y="979068"/>
                </a:lnTo>
                <a:lnTo>
                  <a:pt x="0" y="0"/>
                </a:lnTo>
                <a:close/>
              </a:path>
            </a:pathLst>
          </a:custGeom>
          <a:blipFill rotWithShape="1">
            <a:blip r:embed="rId13">
              <a:alphaModFix/>
            </a:blip>
            <a:stretch>
              <a:fillRect b="-70278" l="-48400" r="-51751" t="-36812"/>
            </a:stretch>
          </a:blipFill>
          <a:ln>
            <a:noFill/>
          </a:ln>
        </p:spPr>
      </p:sp>
      <p:sp>
        <p:nvSpPr>
          <p:cNvPr id="132" name="Google Shape;132;p2"/>
          <p:cNvSpPr txBox="1"/>
          <p:nvPr/>
        </p:nvSpPr>
        <p:spPr>
          <a:xfrm>
            <a:off x="5812089" y="2022542"/>
            <a:ext cx="6663823" cy="1528444"/>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5799" u="none" cap="none" strike="noStrike">
                <a:solidFill>
                  <a:srgbClr val="000000"/>
                </a:solidFill>
                <a:latin typeface="Arial"/>
                <a:ea typeface="Arial"/>
                <a:cs typeface="Arial"/>
                <a:sym typeface="Arial"/>
              </a:rPr>
              <a:t>Great People Behind The Scenes</a:t>
            </a:r>
            <a:endParaRPr/>
          </a:p>
        </p:txBody>
      </p:sp>
      <p:sp>
        <p:nvSpPr>
          <p:cNvPr id="133" name="Google Shape;133;p2"/>
          <p:cNvSpPr txBox="1"/>
          <p:nvPr/>
        </p:nvSpPr>
        <p:spPr>
          <a:xfrm>
            <a:off x="1198142" y="6757699"/>
            <a:ext cx="3249000" cy="615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I Putu Crisna Putra </a:t>
            </a:r>
            <a:endParaRPr b="0" i="0" sz="2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Ardhika</a:t>
            </a:r>
            <a:endParaRPr/>
          </a:p>
        </p:txBody>
      </p:sp>
      <p:sp>
        <p:nvSpPr>
          <p:cNvPr id="134" name="Google Shape;134;p2"/>
          <p:cNvSpPr txBox="1"/>
          <p:nvPr/>
        </p:nvSpPr>
        <p:spPr>
          <a:xfrm>
            <a:off x="3697796" y="6949948"/>
            <a:ext cx="3249125" cy="26987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Farhan Yusuf</a:t>
            </a:r>
            <a:endParaRPr/>
          </a:p>
        </p:txBody>
      </p:sp>
      <p:sp>
        <p:nvSpPr>
          <p:cNvPr id="135" name="Google Shape;135;p2"/>
          <p:cNvSpPr txBox="1"/>
          <p:nvPr/>
        </p:nvSpPr>
        <p:spPr>
          <a:xfrm>
            <a:off x="6223978" y="6757699"/>
            <a:ext cx="3249125" cy="51752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Muhammad Jalu Herlambang</a:t>
            </a:r>
            <a:endParaRPr/>
          </a:p>
        </p:txBody>
      </p:sp>
      <p:sp>
        <p:nvSpPr>
          <p:cNvPr id="136" name="Google Shape;136;p2"/>
          <p:cNvSpPr txBox="1"/>
          <p:nvPr/>
        </p:nvSpPr>
        <p:spPr>
          <a:xfrm>
            <a:off x="8735026" y="6949948"/>
            <a:ext cx="3249000" cy="307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Farhan Habib</a:t>
            </a:r>
            <a:endParaRPr/>
          </a:p>
        </p:txBody>
      </p:sp>
      <p:sp>
        <p:nvSpPr>
          <p:cNvPr id="137" name="Google Shape;137;p2"/>
          <p:cNvSpPr txBox="1"/>
          <p:nvPr/>
        </p:nvSpPr>
        <p:spPr>
          <a:xfrm>
            <a:off x="11302870" y="6757699"/>
            <a:ext cx="3249000" cy="517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Mordekhai Gerine Lumangkun</a:t>
            </a:r>
            <a:endParaRPr/>
          </a:p>
        </p:txBody>
      </p:sp>
      <p:sp>
        <p:nvSpPr>
          <p:cNvPr id="138" name="Google Shape;138;p2"/>
          <p:cNvSpPr txBox="1"/>
          <p:nvPr/>
        </p:nvSpPr>
        <p:spPr>
          <a:xfrm>
            <a:off x="13962189" y="6757699"/>
            <a:ext cx="3249000" cy="615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Benny Daniel </a:t>
            </a:r>
            <a:endParaRPr/>
          </a:p>
          <a:p>
            <a:pPr indent="0" lvl="0" marL="0" marR="0" rtl="0" algn="ctr">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Bahari</a:t>
            </a:r>
            <a:endParaRPr/>
          </a:p>
        </p:txBody>
      </p:sp>
      <p:sp>
        <p:nvSpPr>
          <p:cNvPr id="139" name="Google Shape;139;p2"/>
          <p:cNvSpPr txBox="1"/>
          <p:nvPr/>
        </p:nvSpPr>
        <p:spPr>
          <a:xfrm>
            <a:off x="1604100" y="7466300"/>
            <a:ext cx="2437200" cy="277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Machine Learning</a:t>
            </a:r>
            <a:endParaRPr/>
          </a:p>
        </p:txBody>
      </p:sp>
      <p:sp>
        <p:nvSpPr>
          <p:cNvPr id="140" name="Google Shape;140;p2"/>
          <p:cNvSpPr txBox="1"/>
          <p:nvPr/>
        </p:nvSpPr>
        <p:spPr>
          <a:xfrm>
            <a:off x="111122" y="910085"/>
            <a:ext cx="1132224" cy="178796"/>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0" i="0" lang="en-US" sz="1340" u="none" cap="none" strike="noStrike">
                <a:solidFill>
                  <a:srgbClr val="E457A5"/>
                </a:solidFill>
                <a:latin typeface="Arial"/>
                <a:ea typeface="Arial"/>
                <a:cs typeface="Arial"/>
                <a:sym typeface="Arial"/>
              </a:rPr>
              <a:t>PCOS Pal</a:t>
            </a:r>
            <a:endParaRPr/>
          </a:p>
        </p:txBody>
      </p:sp>
      <p:sp>
        <p:nvSpPr>
          <p:cNvPr id="141" name="Google Shape;141;p2"/>
          <p:cNvSpPr txBox="1"/>
          <p:nvPr/>
        </p:nvSpPr>
        <p:spPr>
          <a:xfrm>
            <a:off x="4103750" y="7466300"/>
            <a:ext cx="2437200" cy="277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Machine Learning</a:t>
            </a:r>
            <a:endParaRPr/>
          </a:p>
        </p:txBody>
      </p:sp>
      <p:sp>
        <p:nvSpPr>
          <p:cNvPr id="142" name="Google Shape;142;p2"/>
          <p:cNvSpPr txBox="1"/>
          <p:nvPr/>
        </p:nvSpPr>
        <p:spPr>
          <a:xfrm>
            <a:off x="6629938" y="7466300"/>
            <a:ext cx="2437200" cy="277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Machine Learning</a:t>
            </a:r>
            <a:endParaRPr/>
          </a:p>
        </p:txBody>
      </p:sp>
      <p:sp>
        <p:nvSpPr>
          <p:cNvPr id="143" name="Google Shape;143;p2"/>
          <p:cNvSpPr txBox="1"/>
          <p:nvPr/>
        </p:nvSpPr>
        <p:spPr>
          <a:xfrm>
            <a:off x="9182663" y="7466300"/>
            <a:ext cx="2437200" cy="277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1800"/>
              <a:t>Cloud Computing</a:t>
            </a:r>
            <a:endParaRPr/>
          </a:p>
        </p:txBody>
      </p:sp>
      <p:sp>
        <p:nvSpPr>
          <p:cNvPr id="144" name="Google Shape;144;p2"/>
          <p:cNvSpPr txBox="1"/>
          <p:nvPr/>
        </p:nvSpPr>
        <p:spPr>
          <a:xfrm>
            <a:off x="11735388" y="7466300"/>
            <a:ext cx="2437200" cy="277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1800"/>
              <a:t>Cloud Computing</a:t>
            </a:r>
            <a:endParaRPr/>
          </a:p>
        </p:txBody>
      </p:sp>
      <p:sp>
        <p:nvSpPr>
          <p:cNvPr id="145" name="Google Shape;145;p2"/>
          <p:cNvSpPr txBox="1"/>
          <p:nvPr/>
        </p:nvSpPr>
        <p:spPr>
          <a:xfrm>
            <a:off x="14368138" y="7478450"/>
            <a:ext cx="2437200" cy="277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1800"/>
              <a:t>Mobile Development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6EF"/>
        </a:solidFill>
      </p:bgPr>
    </p:bg>
    <p:spTree>
      <p:nvGrpSpPr>
        <p:cNvPr id="506" name="Shape 506"/>
        <p:cNvGrpSpPr/>
        <p:nvPr/>
      </p:nvGrpSpPr>
      <p:grpSpPr>
        <a:xfrm>
          <a:off x="0" y="0"/>
          <a:ext cx="0" cy="0"/>
          <a:chOff x="0" y="0"/>
          <a:chExt cx="0" cy="0"/>
        </a:xfrm>
      </p:grpSpPr>
      <p:sp>
        <p:nvSpPr>
          <p:cNvPr id="507" name="Google Shape;507;p20"/>
          <p:cNvSpPr/>
          <p:nvPr/>
        </p:nvSpPr>
        <p:spPr>
          <a:xfrm>
            <a:off x="326089" y="115252"/>
            <a:ext cx="518805" cy="775783"/>
          </a:xfrm>
          <a:custGeom>
            <a:rect b="b" l="l" r="r" t="t"/>
            <a:pathLst>
              <a:path extrusionOk="0" h="775783" w="518805">
                <a:moveTo>
                  <a:pt x="0" y="0"/>
                </a:moveTo>
                <a:lnTo>
                  <a:pt x="518805" y="0"/>
                </a:lnTo>
                <a:lnTo>
                  <a:pt x="518805" y="775783"/>
                </a:lnTo>
                <a:lnTo>
                  <a:pt x="0" y="775783"/>
                </a:lnTo>
                <a:lnTo>
                  <a:pt x="0" y="0"/>
                </a:lnTo>
                <a:close/>
              </a:path>
            </a:pathLst>
          </a:custGeom>
          <a:blipFill rotWithShape="1">
            <a:blip r:embed="rId3">
              <a:alphaModFix/>
            </a:blip>
            <a:stretch>
              <a:fillRect b="0" l="0" r="0" t="0"/>
            </a:stretch>
          </a:blipFill>
          <a:ln>
            <a:noFill/>
          </a:ln>
        </p:spPr>
      </p:sp>
      <p:sp>
        <p:nvSpPr>
          <p:cNvPr id="508" name="Google Shape;508;p20"/>
          <p:cNvSpPr/>
          <p:nvPr/>
        </p:nvSpPr>
        <p:spPr>
          <a:xfrm>
            <a:off x="1028700" y="-88033"/>
            <a:ext cx="2026052" cy="979068"/>
          </a:xfrm>
          <a:custGeom>
            <a:rect b="b" l="l" r="r" t="t"/>
            <a:pathLst>
              <a:path extrusionOk="0" h="979068" w="2026052">
                <a:moveTo>
                  <a:pt x="0" y="0"/>
                </a:moveTo>
                <a:lnTo>
                  <a:pt x="2026052" y="0"/>
                </a:lnTo>
                <a:lnTo>
                  <a:pt x="2026052" y="979068"/>
                </a:lnTo>
                <a:lnTo>
                  <a:pt x="0" y="979068"/>
                </a:lnTo>
                <a:lnTo>
                  <a:pt x="0" y="0"/>
                </a:lnTo>
                <a:close/>
              </a:path>
            </a:pathLst>
          </a:custGeom>
          <a:blipFill rotWithShape="1">
            <a:blip r:embed="rId4">
              <a:alphaModFix/>
            </a:blip>
            <a:stretch>
              <a:fillRect b="-70278" l="-48400" r="-51751" t="-36812"/>
            </a:stretch>
          </a:blipFill>
          <a:ln>
            <a:noFill/>
          </a:ln>
        </p:spPr>
      </p:sp>
      <p:grpSp>
        <p:nvGrpSpPr>
          <p:cNvPr id="509" name="Google Shape;509;p20"/>
          <p:cNvGrpSpPr/>
          <p:nvPr/>
        </p:nvGrpSpPr>
        <p:grpSpPr>
          <a:xfrm>
            <a:off x="111122" y="2080751"/>
            <a:ext cx="9742585" cy="7712357"/>
            <a:chOff x="0" y="0"/>
            <a:chExt cx="2565948" cy="2031238"/>
          </a:xfrm>
        </p:grpSpPr>
        <p:sp>
          <p:nvSpPr>
            <p:cNvPr id="510" name="Google Shape;510;p20"/>
            <p:cNvSpPr/>
            <p:nvPr/>
          </p:nvSpPr>
          <p:spPr>
            <a:xfrm>
              <a:off x="0" y="0"/>
              <a:ext cx="2565948" cy="2031238"/>
            </a:xfrm>
            <a:custGeom>
              <a:rect b="b" l="l" r="r" t="t"/>
              <a:pathLst>
                <a:path extrusionOk="0" h="2031238" w="2565948">
                  <a:moveTo>
                    <a:pt x="40527" y="0"/>
                  </a:moveTo>
                  <a:lnTo>
                    <a:pt x="2525421" y="0"/>
                  </a:lnTo>
                  <a:cubicBezTo>
                    <a:pt x="2547804" y="0"/>
                    <a:pt x="2565948" y="18145"/>
                    <a:pt x="2565948" y="40527"/>
                  </a:cubicBezTo>
                  <a:lnTo>
                    <a:pt x="2565948" y="1990711"/>
                  </a:lnTo>
                  <a:cubicBezTo>
                    <a:pt x="2565948" y="2013093"/>
                    <a:pt x="2547804" y="2031238"/>
                    <a:pt x="2525421" y="2031238"/>
                  </a:cubicBezTo>
                  <a:lnTo>
                    <a:pt x="40527" y="2031238"/>
                  </a:lnTo>
                  <a:cubicBezTo>
                    <a:pt x="18145" y="2031238"/>
                    <a:pt x="0" y="2013093"/>
                    <a:pt x="0" y="1990711"/>
                  </a:cubicBezTo>
                  <a:lnTo>
                    <a:pt x="0" y="40527"/>
                  </a:lnTo>
                  <a:cubicBezTo>
                    <a:pt x="0" y="18145"/>
                    <a:pt x="18145" y="0"/>
                    <a:pt x="40527" y="0"/>
                  </a:cubicBezTo>
                  <a:close/>
                </a:path>
              </a:pathLst>
            </a:custGeom>
            <a:solidFill>
              <a:srgbClr val="000000">
                <a:alpha val="0"/>
              </a:srgbClr>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0"/>
            <p:cNvSpPr txBox="1"/>
            <p:nvPr/>
          </p:nvSpPr>
          <p:spPr>
            <a:xfrm>
              <a:off x="0" y="19050"/>
              <a:ext cx="812800" cy="793750"/>
            </a:xfrm>
            <a:prstGeom prst="rect">
              <a:avLst/>
            </a:prstGeom>
            <a:noFill/>
            <a:ln>
              <a:noFill/>
            </a:ln>
          </p:spPr>
          <p:txBody>
            <a:bodyPr anchorCtr="0" anchor="ctr" bIns="50800" lIns="50800" spcFirstLastPara="1" rIns="50800" wrap="square" tIns="50800">
              <a:noAutofit/>
            </a:bodyPr>
            <a:lstStyle/>
            <a:p>
              <a:pPr indent="0" lvl="0" marL="0" marR="0" rtl="0" algn="ctr">
                <a:lnSpc>
                  <a:spcPct val="67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12" name="Google Shape;512;p20"/>
          <p:cNvGrpSpPr/>
          <p:nvPr/>
        </p:nvGrpSpPr>
        <p:grpSpPr>
          <a:xfrm>
            <a:off x="10520702" y="2586074"/>
            <a:ext cx="7543768" cy="5114852"/>
            <a:chOff x="0" y="0"/>
            <a:chExt cx="1986836" cy="1347122"/>
          </a:xfrm>
        </p:grpSpPr>
        <p:sp>
          <p:nvSpPr>
            <p:cNvPr id="513" name="Google Shape;513;p20"/>
            <p:cNvSpPr/>
            <p:nvPr/>
          </p:nvSpPr>
          <p:spPr>
            <a:xfrm>
              <a:off x="0" y="0"/>
              <a:ext cx="1986836" cy="1347122"/>
            </a:xfrm>
            <a:custGeom>
              <a:rect b="b" l="l" r="r" t="t"/>
              <a:pathLst>
                <a:path extrusionOk="0" h="1347122" w="1986836">
                  <a:moveTo>
                    <a:pt x="52340" y="0"/>
                  </a:moveTo>
                  <a:lnTo>
                    <a:pt x="1934496" y="0"/>
                  </a:lnTo>
                  <a:cubicBezTo>
                    <a:pt x="1963403" y="0"/>
                    <a:pt x="1986836" y="23433"/>
                    <a:pt x="1986836" y="52340"/>
                  </a:cubicBezTo>
                  <a:lnTo>
                    <a:pt x="1986836" y="1294782"/>
                  </a:lnTo>
                  <a:cubicBezTo>
                    <a:pt x="1986836" y="1323688"/>
                    <a:pt x="1963403" y="1347122"/>
                    <a:pt x="1934496" y="1347122"/>
                  </a:cubicBezTo>
                  <a:lnTo>
                    <a:pt x="52340" y="1347122"/>
                  </a:lnTo>
                  <a:cubicBezTo>
                    <a:pt x="38458" y="1347122"/>
                    <a:pt x="25145" y="1341607"/>
                    <a:pt x="15330" y="1331792"/>
                  </a:cubicBezTo>
                  <a:cubicBezTo>
                    <a:pt x="5514" y="1321976"/>
                    <a:pt x="0" y="1308663"/>
                    <a:pt x="0" y="1294782"/>
                  </a:cubicBezTo>
                  <a:lnTo>
                    <a:pt x="0" y="52340"/>
                  </a:lnTo>
                  <a:cubicBezTo>
                    <a:pt x="0" y="23433"/>
                    <a:pt x="23433" y="0"/>
                    <a:pt x="52340" y="0"/>
                  </a:cubicBezTo>
                  <a:close/>
                </a:path>
              </a:pathLst>
            </a:custGeom>
            <a:solidFill>
              <a:srgbClr val="000000">
                <a:alpha val="0"/>
              </a:srgbClr>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0"/>
            <p:cNvSpPr txBox="1"/>
            <p:nvPr/>
          </p:nvSpPr>
          <p:spPr>
            <a:xfrm>
              <a:off x="0" y="19050"/>
              <a:ext cx="812800" cy="793750"/>
            </a:xfrm>
            <a:prstGeom prst="rect">
              <a:avLst/>
            </a:prstGeom>
            <a:noFill/>
            <a:ln>
              <a:noFill/>
            </a:ln>
          </p:spPr>
          <p:txBody>
            <a:bodyPr anchorCtr="0" anchor="ctr" bIns="50800" lIns="50800" spcFirstLastPara="1" rIns="50800" wrap="square" tIns="50800">
              <a:noAutofit/>
            </a:bodyPr>
            <a:lstStyle/>
            <a:p>
              <a:pPr indent="0" lvl="0" marL="0" marR="0" rtl="0" algn="ctr">
                <a:lnSpc>
                  <a:spcPct val="67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15" name="Google Shape;515;p20"/>
          <p:cNvSpPr txBox="1"/>
          <p:nvPr/>
        </p:nvSpPr>
        <p:spPr>
          <a:xfrm>
            <a:off x="6878737" y="597708"/>
            <a:ext cx="4530527" cy="88709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US" sz="5199" u="sng" cap="none" strike="noStrike">
                <a:solidFill>
                  <a:srgbClr val="000000"/>
                </a:solidFill>
                <a:latin typeface="Open Sans"/>
                <a:ea typeface="Open Sans"/>
                <a:cs typeface="Open Sans"/>
                <a:sym typeface="Open Sans"/>
              </a:rPr>
              <a:t>Sustainability</a:t>
            </a:r>
            <a:endParaRPr/>
          </a:p>
        </p:txBody>
      </p:sp>
      <p:sp>
        <p:nvSpPr>
          <p:cNvPr id="516" name="Google Shape;516;p20"/>
          <p:cNvSpPr txBox="1"/>
          <p:nvPr/>
        </p:nvSpPr>
        <p:spPr>
          <a:xfrm>
            <a:off x="147600" y="2000775"/>
            <a:ext cx="9971700" cy="7615800"/>
          </a:xfrm>
          <a:prstGeom prst="rect">
            <a:avLst/>
          </a:prstGeom>
          <a:noFill/>
          <a:ln>
            <a:noFill/>
          </a:ln>
        </p:spPr>
        <p:txBody>
          <a:bodyPr anchorCtr="0" anchor="t" bIns="0" lIns="0" spcFirstLastPara="1" rIns="0" wrap="square" tIns="0">
            <a:spAutoFit/>
          </a:bodyPr>
          <a:lstStyle/>
          <a:p>
            <a:pPr indent="0" lvl="0" marL="0" marR="0" rtl="0" algn="ctr">
              <a:lnSpc>
                <a:spcPct val="140028"/>
              </a:lnSpc>
              <a:spcBef>
                <a:spcPts val="0"/>
              </a:spcBef>
              <a:spcAft>
                <a:spcPts val="0"/>
              </a:spcAft>
              <a:buNone/>
            </a:pPr>
            <a:r>
              <a:rPr b="1" i="0" lang="en-US" sz="3450" u="none" cap="none" strike="noStrike">
                <a:solidFill>
                  <a:srgbClr val="000000"/>
                </a:solidFill>
                <a:latin typeface="Open Sans"/>
                <a:ea typeface="Open Sans"/>
                <a:cs typeface="Open Sans"/>
                <a:sym typeface="Open Sans"/>
              </a:rPr>
              <a:t>Source of Income</a:t>
            </a:r>
            <a:endParaRPr/>
          </a:p>
          <a:p>
            <a:pPr indent="0" lvl="0" marL="0" marR="0" rtl="0" algn="l">
              <a:lnSpc>
                <a:spcPct val="139988"/>
              </a:lnSpc>
              <a:spcBef>
                <a:spcPts val="0"/>
              </a:spcBef>
              <a:spcAft>
                <a:spcPts val="0"/>
              </a:spcAft>
              <a:buNone/>
            </a:pPr>
            <a:r>
              <a:t/>
            </a:r>
            <a:endParaRPr b="1" i="0" sz="3450" u="none" cap="none" strike="noStrike">
              <a:solidFill>
                <a:srgbClr val="000000"/>
              </a:solidFill>
              <a:latin typeface="Open Sans"/>
              <a:ea typeface="Open Sans"/>
              <a:cs typeface="Open Sans"/>
              <a:sym typeface="Open Sans"/>
            </a:endParaRPr>
          </a:p>
          <a:p>
            <a:pPr indent="0" lvl="0" marL="0" marR="0" rtl="0" algn="l">
              <a:lnSpc>
                <a:spcPct val="140015"/>
              </a:lnSpc>
              <a:spcBef>
                <a:spcPts val="0"/>
              </a:spcBef>
              <a:spcAft>
                <a:spcPts val="0"/>
              </a:spcAft>
              <a:buNone/>
            </a:pPr>
            <a:r>
              <a:rPr b="1" i="0" lang="en-US" sz="2654" u="none" cap="none" strike="noStrike">
                <a:solidFill>
                  <a:srgbClr val="000000"/>
                </a:solidFill>
                <a:latin typeface="Open Sans"/>
                <a:ea typeface="Open Sans"/>
                <a:cs typeface="Open Sans"/>
                <a:sym typeface="Open Sans"/>
              </a:rPr>
              <a:t>Freemium and subscription: 50 M</a:t>
            </a:r>
            <a:endParaRPr/>
          </a:p>
          <a:p>
            <a:pPr indent="0" lvl="0" marL="0" marR="0" rtl="0" algn="l">
              <a:lnSpc>
                <a:spcPct val="140015"/>
              </a:lnSpc>
              <a:spcBef>
                <a:spcPts val="0"/>
              </a:spcBef>
              <a:spcAft>
                <a:spcPts val="0"/>
              </a:spcAft>
              <a:buNone/>
            </a:pPr>
            <a:r>
              <a:rPr b="0" i="0" lang="en-US" sz="2654" u="none" cap="none" strike="noStrike">
                <a:solidFill>
                  <a:srgbClr val="000000"/>
                </a:solidFill>
                <a:latin typeface="Open Sans"/>
                <a:ea typeface="Open Sans"/>
                <a:cs typeface="Open Sans"/>
                <a:sym typeface="Open Sans"/>
              </a:rPr>
              <a:t>Users can make free predictions 2 times a month, the rest must be subscription users.</a:t>
            </a:r>
            <a:endParaRPr/>
          </a:p>
          <a:p>
            <a:pPr indent="0" lvl="0" marL="0" marR="0" rtl="0" algn="l">
              <a:lnSpc>
                <a:spcPct val="140015"/>
              </a:lnSpc>
              <a:spcBef>
                <a:spcPts val="0"/>
              </a:spcBef>
              <a:spcAft>
                <a:spcPts val="0"/>
              </a:spcAft>
              <a:buNone/>
            </a:pPr>
            <a:r>
              <a:rPr b="0" i="0" lang="en-US" sz="2654" u="none" cap="none" strike="noStrike">
                <a:solidFill>
                  <a:srgbClr val="000000"/>
                </a:solidFill>
                <a:latin typeface="Open Sans"/>
                <a:ea typeface="Open Sans"/>
                <a:cs typeface="Open Sans"/>
                <a:sym typeface="Open Sans"/>
              </a:rPr>
              <a:t>Freemium features offer direct consultation to expert doctors</a:t>
            </a:r>
            <a:endParaRPr/>
          </a:p>
          <a:p>
            <a:pPr indent="0" lvl="0" marL="0" marR="0" rtl="0" algn="l">
              <a:lnSpc>
                <a:spcPct val="140015"/>
              </a:lnSpc>
              <a:spcBef>
                <a:spcPts val="0"/>
              </a:spcBef>
              <a:spcAft>
                <a:spcPts val="0"/>
              </a:spcAft>
              <a:buNone/>
            </a:pPr>
            <a:r>
              <a:t/>
            </a:r>
            <a:endParaRPr b="0" i="0" sz="2654" u="none" cap="none" strike="noStrike">
              <a:solidFill>
                <a:srgbClr val="000000"/>
              </a:solidFill>
              <a:latin typeface="Open Sans"/>
              <a:ea typeface="Open Sans"/>
              <a:cs typeface="Open Sans"/>
              <a:sym typeface="Open Sans"/>
            </a:endParaRPr>
          </a:p>
          <a:p>
            <a:pPr indent="0" lvl="0" marL="0" marR="0" rtl="0" algn="l">
              <a:lnSpc>
                <a:spcPct val="140015"/>
              </a:lnSpc>
              <a:spcBef>
                <a:spcPts val="0"/>
              </a:spcBef>
              <a:spcAft>
                <a:spcPts val="0"/>
              </a:spcAft>
              <a:buNone/>
            </a:pPr>
            <a:r>
              <a:rPr b="1" i="0" lang="en-US" sz="2654" u="none" cap="none" strike="noStrike">
                <a:solidFill>
                  <a:srgbClr val="000000"/>
                </a:solidFill>
                <a:latin typeface="Open Sans"/>
                <a:ea typeface="Open Sans"/>
                <a:cs typeface="Open Sans"/>
                <a:sym typeface="Open Sans"/>
              </a:rPr>
              <a:t>Partnership with healthcare organization: 50 M</a:t>
            </a:r>
            <a:endParaRPr/>
          </a:p>
          <a:p>
            <a:pPr indent="0" lvl="0" marL="0" marR="0" rtl="0" algn="l">
              <a:lnSpc>
                <a:spcPct val="140015"/>
              </a:lnSpc>
              <a:spcBef>
                <a:spcPts val="0"/>
              </a:spcBef>
              <a:spcAft>
                <a:spcPts val="0"/>
              </a:spcAft>
              <a:buNone/>
            </a:pPr>
            <a:r>
              <a:rPr b="0" i="0" lang="en-US" sz="2654" u="none" cap="none" strike="noStrike">
                <a:solidFill>
                  <a:srgbClr val="000000"/>
                </a:solidFill>
                <a:latin typeface="Open Sans"/>
                <a:ea typeface="Open Sans"/>
                <a:cs typeface="Open Sans"/>
                <a:sym typeface="Open Sans"/>
              </a:rPr>
              <a:t>Being a partner of another health platform as a subfeature,</a:t>
            </a:r>
            <a:endParaRPr/>
          </a:p>
          <a:p>
            <a:pPr indent="0" lvl="0" marL="0" marR="0" rtl="0" algn="l">
              <a:lnSpc>
                <a:spcPct val="140015"/>
              </a:lnSpc>
              <a:spcBef>
                <a:spcPts val="0"/>
              </a:spcBef>
              <a:spcAft>
                <a:spcPts val="0"/>
              </a:spcAft>
              <a:buNone/>
            </a:pPr>
            <a:r>
              <a:rPr b="0" i="0" lang="en-US" sz="2654" u="none" cap="none" strike="noStrike">
                <a:solidFill>
                  <a:srgbClr val="000000"/>
                </a:solidFill>
                <a:latin typeface="Open Sans"/>
                <a:ea typeface="Open Sans"/>
                <a:cs typeface="Open Sans"/>
                <a:sym typeface="Open Sans"/>
              </a:rPr>
              <a:t>Become a partner of government and healthcare organization</a:t>
            </a:r>
            <a:endParaRPr/>
          </a:p>
          <a:p>
            <a:pPr indent="0" lvl="0" marL="0" marR="0" rtl="0" algn="l">
              <a:lnSpc>
                <a:spcPct val="140015"/>
              </a:lnSpc>
              <a:spcBef>
                <a:spcPts val="0"/>
              </a:spcBef>
              <a:spcAft>
                <a:spcPts val="0"/>
              </a:spcAft>
              <a:buNone/>
            </a:pPr>
            <a:r>
              <a:t/>
            </a:r>
            <a:endParaRPr b="0" i="0" sz="2654" u="none" cap="none" strike="noStrike">
              <a:solidFill>
                <a:srgbClr val="000000"/>
              </a:solidFill>
              <a:latin typeface="Open Sans"/>
              <a:ea typeface="Open Sans"/>
              <a:cs typeface="Open Sans"/>
              <a:sym typeface="Open Sans"/>
            </a:endParaRPr>
          </a:p>
          <a:p>
            <a:pPr indent="0" lvl="0" marL="0" marR="0" rtl="0" algn="l">
              <a:lnSpc>
                <a:spcPct val="140015"/>
              </a:lnSpc>
              <a:spcBef>
                <a:spcPts val="0"/>
              </a:spcBef>
              <a:spcAft>
                <a:spcPts val="0"/>
              </a:spcAft>
              <a:buNone/>
            </a:pPr>
            <a:r>
              <a:rPr b="1" i="0" lang="en-US" sz="2654" u="none" cap="none" strike="noStrike">
                <a:solidFill>
                  <a:srgbClr val="000000"/>
                </a:solidFill>
                <a:latin typeface="Open Sans"/>
                <a:ea typeface="Open Sans"/>
                <a:cs typeface="Open Sans"/>
                <a:sym typeface="Open Sans"/>
              </a:rPr>
              <a:t>App Advertising: 20 M</a:t>
            </a:r>
            <a:endParaRPr/>
          </a:p>
          <a:p>
            <a:pPr indent="0" lvl="0" marL="0" marR="0" rtl="0" algn="l">
              <a:lnSpc>
                <a:spcPct val="140015"/>
              </a:lnSpc>
              <a:spcBef>
                <a:spcPts val="0"/>
              </a:spcBef>
              <a:spcAft>
                <a:spcPts val="0"/>
              </a:spcAft>
              <a:buNone/>
            </a:pPr>
            <a:r>
              <a:rPr b="1" i="0" lang="en-US" sz="2654" u="none" cap="none" strike="noStrike">
                <a:solidFill>
                  <a:srgbClr val="000000"/>
                </a:solidFill>
                <a:latin typeface="Open Sans"/>
                <a:ea typeface="Open Sans"/>
                <a:cs typeface="Open Sans"/>
                <a:sym typeface="Open Sans"/>
              </a:rPr>
              <a:t>Rounds of Funding: 140 M</a:t>
            </a:r>
            <a:endParaRPr/>
          </a:p>
        </p:txBody>
      </p:sp>
      <p:sp>
        <p:nvSpPr>
          <p:cNvPr id="517" name="Google Shape;517;p20"/>
          <p:cNvSpPr txBox="1"/>
          <p:nvPr/>
        </p:nvSpPr>
        <p:spPr>
          <a:xfrm>
            <a:off x="10838413" y="2755950"/>
            <a:ext cx="6908400" cy="4590900"/>
          </a:xfrm>
          <a:prstGeom prst="rect">
            <a:avLst/>
          </a:prstGeom>
          <a:noFill/>
          <a:ln>
            <a:noFill/>
          </a:ln>
        </p:spPr>
        <p:txBody>
          <a:bodyPr anchorCtr="0" anchor="t" bIns="0" lIns="0" spcFirstLastPara="1" rIns="0" wrap="square" tIns="0">
            <a:spAutoFit/>
          </a:bodyPr>
          <a:lstStyle/>
          <a:p>
            <a:pPr indent="0" lvl="0" marL="0" marR="0" rtl="0" algn="ctr">
              <a:lnSpc>
                <a:spcPct val="139984"/>
              </a:lnSpc>
              <a:spcBef>
                <a:spcPts val="0"/>
              </a:spcBef>
              <a:spcAft>
                <a:spcPts val="0"/>
              </a:spcAft>
              <a:buNone/>
            </a:pPr>
            <a:r>
              <a:rPr b="1" i="0" lang="en-US" sz="3949" u="none" cap="none" strike="noStrike">
                <a:solidFill>
                  <a:srgbClr val="000000"/>
                </a:solidFill>
                <a:latin typeface="Open Sans"/>
                <a:ea typeface="Open Sans"/>
                <a:cs typeface="Open Sans"/>
                <a:sym typeface="Open Sans"/>
              </a:rPr>
              <a:t>Efficiency Priority</a:t>
            </a:r>
            <a:endParaRPr b="1" i="0" sz="3949" u="none" cap="none" strike="noStrike">
              <a:solidFill>
                <a:srgbClr val="000000"/>
              </a:solidFill>
              <a:latin typeface="Open Sans"/>
              <a:ea typeface="Open Sans"/>
              <a:cs typeface="Open Sans"/>
              <a:sym typeface="Open Sans"/>
            </a:endParaRPr>
          </a:p>
          <a:p>
            <a:pPr indent="-327919" lvl="1" marL="655838" marR="0" rtl="0" algn="l">
              <a:lnSpc>
                <a:spcPct val="140006"/>
              </a:lnSpc>
              <a:spcBef>
                <a:spcPts val="0"/>
              </a:spcBef>
              <a:spcAft>
                <a:spcPts val="0"/>
              </a:spcAft>
              <a:buClr>
                <a:srgbClr val="000000"/>
              </a:buClr>
              <a:buSzPts val="3037"/>
              <a:buFont typeface="Arial"/>
              <a:buChar char="•"/>
            </a:pPr>
            <a:r>
              <a:rPr b="0" i="0" lang="en-US" sz="3037" u="none" cap="none" strike="noStrike">
                <a:solidFill>
                  <a:srgbClr val="000000"/>
                </a:solidFill>
                <a:latin typeface="Open Sans"/>
                <a:ea typeface="Open Sans"/>
                <a:cs typeface="Open Sans"/>
                <a:sym typeface="Open Sans"/>
              </a:rPr>
              <a:t>Enhancing the efficiency of data processing and analysis</a:t>
            </a:r>
            <a:endParaRPr/>
          </a:p>
          <a:p>
            <a:pPr indent="-327919" lvl="1" marL="655838" marR="0" rtl="0" algn="l">
              <a:lnSpc>
                <a:spcPct val="140006"/>
              </a:lnSpc>
              <a:spcBef>
                <a:spcPts val="0"/>
              </a:spcBef>
              <a:spcAft>
                <a:spcPts val="0"/>
              </a:spcAft>
              <a:buClr>
                <a:srgbClr val="000000"/>
              </a:buClr>
              <a:buSzPts val="3037"/>
              <a:buFont typeface="Arial"/>
              <a:buChar char="•"/>
            </a:pPr>
            <a:r>
              <a:rPr b="0" i="0" lang="en-US" sz="3037" u="none" cap="none" strike="noStrike">
                <a:solidFill>
                  <a:srgbClr val="000000"/>
                </a:solidFill>
                <a:latin typeface="Open Sans"/>
                <a:ea typeface="Open Sans"/>
                <a:cs typeface="Open Sans"/>
                <a:sym typeface="Open Sans"/>
              </a:rPr>
              <a:t>Efficiency app's interface design and interface</a:t>
            </a:r>
            <a:endParaRPr/>
          </a:p>
          <a:p>
            <a:pPr indent="-327919" lvl="1" marL="655838" marR="0" rtl="0" algn="l">
              <a:lnSpc>
                <a:spcPct val="140006"/>
              </a:lnSpc>
              <a:spcBef>
                <a:spcPts val="0"/>
              </a:spcBef>
              <a:spcAft>
                <a:spcPts val="0"/>
              </a:spcAft>
              <a:buClr>
                <a:srgbClr val="000000"/>
              </a:buClr>
              <a:buSzPts val="3037"/>
              <a:buFont typeface="Arial"/>
              <a:buChar char="•"/>
            </a:pPr>
            <a:r>
              <a:rPr b="0" i="0" lang="en-US" sz="3037" u="none" cap="none" strike="noStrike">
                <a:solidFill>
                  <a:srgbClr val="000000"/>
                </a:solidFill>
                <a:latin typeface="Open Sans"/>
                <a:ea typeface="Open Sans"/>
                <a:cs typeface="Open Sans"/>
                <a:sym typeface="Open Sans"/>
              </a:rPr>
              <a:t>Cloud-based services and utilizing serverless architectures</a:t>
            </a:r>
            <a:endParaRPr/>
          </a:p>
        </p:txBody>
      </p:sp>
      <p:sp>
        <p:nvSpPr>
          <p:cNvPr id="518" name="Google Shape;518;p20"/>
          <p:cNvSpPr txBox="1"/>
          <p:nvPr/>
        </p:nvSpPr>
        <p:spPr>
          <a:xfrm>
            <a:off x="111122" y="910085"/>
            <a:ext cx="1132224" cy="178796"/>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0" i="0" lang="en-US" sz="1340" u="none" cap="none" strike="noStrike">
                <a:solidFill>
                  <a:srgbClr val="E457A5"/>
                </a:solidFill>
                <a:latin typeface="Arial"/>
                <a:ea typeface="Arial"/>
                <a:cs typeface="Arial"/>
                <a:sym typeface="Arial"/>
              </a:rPr>
              <a:t>PCOS Pal</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8FB"/>
        </a:solidFill>
      </p:bgPr>
    </p:bg>
    <p:spTree>
      <p:nvGrpSpPr>
        <p:cNvPr id="522" name="Shape 522"/>
        <p:cNvGrpSpPr/>
        <p:nvPr/>
      </p:nvGrpSpPr>
      <p:grpSpPr>
        <a:xfrm>
          <a:off x="0" y="0"/>
          <a:ext cx="0" cy="0"/>
          <a:chOff x="0" y="0"/>
          <a:chExt cx="0" cy="0"/>
        </a:xfrm>
      </p:grpSpPr>
      <p:sp>
        <p:nvSpPr>
          <p:cNvPr id="523" name="Google Shape;523;p21"/>
          <p:cNvSpPr/>
          <p:nvPr/>
        </p:nvSpPr>
        <p:spPr>
          <a:xfrm>
            <a:off x="6082480" y="1689871"/>
            <a:ext cx="7031759" cy="7568429"/>
          </a:xfrm>
          <a:custGeom>
            <a:rect b="b" l="l" r="r" t="t"/>
            <a:pathLst>
              <a:path extrusionOk="0" h="7568429" w="7031759">
                <a:moveTo>
                  <a:pt x="0" y="0"/>
                </a:moveTo>
                <a:lnTo>
                  <a:pt x="7031759" y="0"/>
                </a:lnTo>
                <a:lnTo>
                  <a:pt x="7031759" y="7568429"/>
                </a:lnTo>
                <a:lnTo>
                  <a:pt x="0" y="7568429"/>
                </a:lnTo>
                <a:lnTo>
                  <a:pt x="0" y="0"/>
                </a:lnTo>
                <a:close/>
              </a:path>
            </a:pathLst>
          </a:custGeom>
          <a:blipFill rotWithShape="1">
            <a:blip r:embed="rId3">
              <a:alphaModFix/>
            </a:blip>
            <a:stretch>
              <a:fillRect b="0" l="0" r="0" t="0"/>
            </a:stretch>
          </a:blipFill>
          <a:ln>
            <a:noFill/>
          </a:ln>
        </p:spPr>
      </p:sp>
      <p:sp>
        <p:nvSpPr>
          <p:cNvPr id="524" name="Google Shape;524;p21"/>
          <p:cNvSpPr/>
          <p:nvPr/>
        </p:nvSpPr>
        <p:spPr>
          <a:xfrm>
            <a:off x="12768212" y="3280019"/>
            <a:ext cx="5210949" cy="2518135"/>
          </a:xfrm>
          <a:custGeom>
            <a:rect b="b" l="l" r="r" t="t"/>
            <a:pathLst>
              <a:path extrusionOk="0" h="2518135" w="5210949">
                <a:moveTo>
                  <a:pt x="0" y="0"/>
                </a:moveTo>
                <a:lnTo>
                  <a:pt x="5210949" y="0"/>
                </a:lnTo>
                <a:lnTo>
                  <a:pt x="5210949" y="2518135"/>
                </a:lnTo>
                <a:lnTo>
                  <a:pt x="0" y="2518135"/>
                </a:lnTo>
                <a:lnTo>
                  <a:pt x="0" y="0"/>
                </a:lnTo>
                <a:close/>
              </a:path>
            </a:pathLst>
          </a:custGeom>
          <a:blipFill rotWithShape="1">
            <a:blip r:embed="rId4">
              <a:alphaModFix/>
            </a:blip>
            <a:stretch>
              <a:fillRect b="-70278" l="-48400" r="-51751" t="-36812"/>
            </a:stretch>
          </a:blipFill>
          <a:ln>
            <a:noFill/>
          </a:ln>
        </p:spPr>
      </p:sp>
      <p:sp>
        <p:nvSpPr>
          <p:cNvPr id="525" name="Google Shape;525;p21"/>
          <p:cNvSpPr/>
          <p:nvPr/>
        </p:nvSpPr>
        <p:spPr>
          <a:xfrm>
            <a:off x="2649502" y="3109425"/>
            <a:ext cx="2021541" cy="2859323"/>
          </a:xfrm>
          <a:custGeom>
            <a:rect b="b" l="l" r="r" t="t"/>
            <a:pathLst>
              <a:path extrusionOk="0" h="2859323" w="2021541">
                <a:moveTo>
                  <a:pt x="0" y="0"/>
                </a:moveTo>
                <a:lnTo>
                  <a:pt x="2021541" y="0"/>
                </a:lnTo>
                <a:lnTo>
                  <a:pt x="2021541" y="2859323"/>
                </a:lnTo>
                <a:lnTo>
                  <a:pt x="0" y="2859323"/>
                </a:lnTo>
                <a:lnTo>
                  <a:pt x="0" y="0"/>
                </a:lnTo>
                <a:close/>
              </a:path>
            </a:pathLst>
          </a:custGeom>
          <a:blipFill rotWithShape="1">
            <a:blip r:embed="rId5">
              <a:alphaModFix/>
            </a:blip>
            <a:stretch>
              <a:fillRect b="0" l="0" r="0" t="0"/>
            </a:stretch>
          </a:blipFill>
          <a:ln>
            <a:noFill/>
          </a:ln>
        </p:spPr>
      </p:sp>
      <p:sp>
        <p:nvSpPr>
          <p:cNvPr id="526" name="Google Shape;526;p21"/>
          <p:cNvSpPr txBox="1"/>
          <p:nvPr/>
        </p:nvSpPr>
        <p:spPr>
          <a:xfrm>
            <a:off x="6678383" y="3415637"/>
            <a:ext cx="5080508" cy="27813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9000" u="none" cap="none" strike="noStrike">
                <a:solidFill>
                  <a:srgbClr val="000000"/>
                </a:solidFill>
                <a:latin typeface="Arial"/>
                <a:ea typeface="Arial"/>
                <a:cs typeface="Arial"/>
                <a:sym typeface="Arial"/>
              </a:rPr>
              <a:t>Thank You</a:t>
            </a:r>
            <a:endParaRPr/>
          </a:p>
        </p:txBody>
      </p:sp>
      <p:sp>
        <p:nvSpPr>
          <p:cNvPr id="527" name="Google Shape;527;p21"/>
          <p:cNvSpPr txBox="1"/>
          <p:nvPr/>
        </p:nvSpPr>
        <p:spPr>
          <a:xfrm>
            <a:off x="1313740" y="5797938"/>
            <a:ext cx="4085509" cy="398999"/>
          </a:xfrm>
          <a:prstGeom prst="rect">
            <a:avLst/>
          </a:prstGeom>
          <a:noFill/>
          <a:ln>
            <a:noFill/>
          </a:ln>
        </p:spPr>
        <p:txBody>
          <a:bodyPr anchorCtr="0" anchor="t" bIns="0" lIns="0" spcFirstLastPara="1" rIns="0" wrap="square" tIns="0">
            <a:spAutoFit/>
          </a:bodyPr>
          <a:lstStyle/>
          <a:p>
            <a:pPr indent="0" lvl="0" marL="0" marR="0" rtl="0" algn="ctr">
              <a:lnSpc>
                <a:spcPct val="110021"/>
              </a:lnSpc>
              <a:spcBef>
                <a:spcPts val="0"/>
              </a:spcBef>
              <a:spcAft>
                <a:spcPts val="0"/>
              </a:spcAft>
              <a:buNone/>
            </a:pPr>
            <a:r>
              <a:rPr b="0" i="0" lang="en-US" sz="1417" u="none" cap="none" strike="noStrike">
                <a:solidFill>
                  <a:srgbClr val="000000"/>
                </a:solidFill>
                <a:latin typeface="Arial"/>
                <a:ea typeface="Arial"/>
                <a:cs typeface="Arial"/>
                <a:sym typeface="Arial"/>
              </a:rPr>
              <a:t>YOUR ULTIMATE COMPANION IN PREVENTING PCOS!</a:t>
            </a:r>
            <a:endParaRPr/>
          </a:p>
        </p:txBody>
      </p:sp>
      <p:sp>
        <p:nvSpPr>
          <p:cNvPr id="528" name="Google Shape;528;p21"/>
          <p:cNvSpPr txBox="1"/>
          <p:nvPr/>
        </p:nvSpPr>
        <p:spPr>
          <a:xfrm>
            <a:off x="7401925" y="757636"/>
            <a:ext cx="3484149" cy="932235"/>
          </a:xfrm>
          <a:prstGeom prst="rect">
            <a:avLst/>
          </a:prstGeom>
          <a:noFill/>
          <a:ln>
            <a:noFill/>
          </a:ln>
        </p:spPr>
        <p:txBody>
          <a:bodyPr anchorCtr="0" anchor="t" bIns="0" lIns="0" spcFirstLastPara="1" rIns="0" wrap="square" tIns="0">
            <a:spAutoFit/>
          </a:bodyPr>
          <a:lstStyle/>
          <a:p>
            <a:pPr indent="0" lvl="0" marL="0" marR="0" rtl="0" algn="ctr">
              <a:lnSpc>
                <a:spcPct val="139992"/>
              </a:lnSpc>
              <a:spcBef>
                <a:spcPts val="0"/>
              </a:spcBef>
              <a:spcAft>
                <a:spcPts val="0"/>
              </a:spcAft>
              <a:buNone/>
            </a:pPr>
            <a:r>
              <a:rPr b="1" i="0" lang="en-US" sz="5496" u="none" cap="none" strike="noStrike">
                <a:solidFill>
                  <a:srgbClr val="000000"/>
                </a:solidFill>
                <a:latin typeface="Open Sans"/>
                <a:ea typeface="Open Sans"/>
                <a:cs typeface="Open Sans"/>
                <a:sym typeface="Open Sans"/>
              </a:rPr>
              <a:t>C23-PS058</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8FB"/>
        </a:solidFill>
      </p:bgPr>
    </p:bg>
    <p:spTree>
      <p:nvGrpSpPr>
        <p:cNvPr id="532" name="Shape 532"/>
        <p:cNvGrpSpPr/>
        <p:nvPr/>
      </p:nvGrpSpPr>
      <p:grpSpPr>
        <a:xfrm>
          <a:off x="0" y="0"/>
          <a:ext cx="0" cy="0"/>
          <a:chOff x="0" y="0"/>
          <a:chExt cx="0" cy="0"/>
        </a:xfrm>
      </p:grpSpPr>
      <p:sp>
        <p:nvSpPr>
          <p:cNvPr id="533" name="Google Shape;533;p22"/>
          <p:cNvSpPr/>
          <p:nvPr/>
        </p:nvSpPr>
        <p:spPr>
          <a:xfrm>
            <a:off x="5491831" y="3657149"/>
            <a:ext cx="3109047" cy="5871315"/>
          </a:xfrm>
          <a:custGeom>
            <a:rect b="b" l="l" r="r" t="t"/>
            <a:pathLst>
              <a:path extrusionOk="0" h="5871315" w="3109047">
                <a:moveTo>
                  <a:pt x="0" y="0"/>
                </a:moveTo>
                <a:lnTo>
                  <a:pt x="3109046" y="0"/>
                </a:lnTo>
                <a:lnTo>
                  <a:pt x="3109046" y="5871316"/>
                </a:lnTo>
                <a:lnTo>
                  <a:pt x="0" y="5871316"/>
                </a:lnTo>
                <a:lnTo>
                  <a:pt x="0" y="0"/>
                </a:lnTo>
                <a:close/>
              </a:path>
            </a:pathLst>
          </a:custGeom>
          <a:blipFill rotWithShape="1">
            <a:blip r:embed="rId3">
              <a:alphaModFix/>
            </a:blip>
            <a:stretch>
              <a:fillRect b="0" l="0" r="0" t="0"/>
            </a:stretch>
          </a:blipFill>
          <a:ln>
            <a:noFill/>
          </a:ln>
        </p:spPr>
      </p:sp>
      <p:sp>
        <p:nvSpPr>
          <p:cNvPr id="534" name="Google Shape;534;p22"/>
          <p:cNvSpPr/>
          <p:nvPr/>
        </p:nvSpPr>
        <p:spPr>
          <a:xfrm>
            <a:off x="13524852" y="3630162"/>
            <a:ext cx="3123337" cy="5898303"/>
          </a:xfrm>
          <a:custGeom>
            <a:rect b="b" l="l" r="r" t="t"/>
            <a:pathLst>
              <a:path extrusionOk="0" h="5898303" w="3123337">
                <a:moveTo>
                  <a:pt x="0" y="0"/>
                </a:moveTo>
                <a:lnTo>
                  <a:pt x="3123338" y="0"/>
                </a:lnTo>
                <a:lnTo>
                  <a:pt x="3123338" y="5898303"/>
                </a:lnTo>
                <a:lnTo>
                  <a:pt x="0" y="5898303"/>
                </a:lnTo>
                <a:lnTo>
                  <a:pt x="0" y="0"/>
                </a:lnTo>
                <a:close/>
              </a:path>
            </a:pathLst>
          </a:custGeom>
          <a:blipFill rotWithShape="1">
            <a:blip r:embed="rId4">
              <a:alphaModFix/>
            </a:blip>
            <a:stretch>
              <a:fillRect b="0" l="0" r="0" t="0"/>
            </a:stretch>
          </a:blipFill>
          <a:ln>
            <a:noFill/>
          </a:ln>
        </p:spPr>
      </p:sp>
      <p:sp>
        <p:nvSpPr>
          <p:cNvPr id="535" name="Google Shape;535;p22"/>
          <p:cNvSpPr/>
          <p:nvPr/>
        </p:nvSpPr>
        <p:spPr>
          <a:xfrm>
            <a:off x="1639810" y="3126715"/>
            <a:ext cx="3079646" cy="5815793"/>
          </a:xfrm>
          <a:custGeom>
            <a:rect b="b" l="l" r="r" t="t"/>
            <a:pathLst>
              <a:path extrusionOk="0" h="5815793" w="3079646">
                <a:moveTo>
                  <a:pt x="0" y="0"/>
                </a:moveTo>
                <a:lnTo>
                  <a:pt x="3079646" y="0"/>
                </a:lnTo>
                <a:lnTo>
                  <a:pt x="3079646" y="5815793"/>
                </a:lnTo>
                <a:lnTo>
                  <a:pt x="0" y="5815793"/>
                </a:lnTo>
                <a:lnTo>
                  <a:pt x="0" y="0"/>
                </a:lnTo>
                <a:close/>
              </a:path>
            </a:pathLst>
          </a:custGeom>
          <a:blipFill rotWithShape="1">
            <a:blip r:embed="rId5">
              <a:alphaModFix/>
            </a:blip>
            <a:stretch>
              <a:fillRect b="0" l="0" r="0" t="0"/>
            </a:stretch>
          </a:blipFill>
          <a:ln>
            <a:noFill/>
          </a:ln>
        </p:spPr>
      </p:sp>
      <p:sp>
        <p:nvSpPr>
          <p:cNvPr id="536" name="Google Shape;536;p22"/>
          <p:cNvSpPr/>
          <p:nvPr/>
        </p:nvSpPr>
        <p:spPr>
          <a:xfrm>
            <a:off x="9373252" y="3126715"/>
            <a:ext cx="3162124" cy="5971549"/>
          </a:xfrm>
          <a:custGeom>
            <a:rect b="b" l="l" r="r" t="t"/>
            <a:pathLst>
              <a:path extrusionOk="0" h="5971549" w="3162124">
                <a:moveTo>
                  <a:pt x="0" y="0"/>
                </a:moveTo>
                <a:lnTo>
                  <a:pt x="3162124" y="0"/>
                </a:lnTo>
                <a:lnTo>
                  <a:pt x="3162124" y="5971549"/>
                </a:lnTo>
                <a:lnTo>
                  <a:pt x="0" y="5971549"/>
                </a:lnTo>
                <a:lnTo>
                  <a:pt x="0" y="0"/>
                </a:lnTo>
                <a:close/>
              </a:path>
            </a:pathLst>
          </a:custGeom>
          <a:blipFill rotWithShape="1">
            <a:blip r:embed="rId6">
              <a:alphaModFix/>
            </a:blip>
            <a:stretch>
              <a:fillRect b="0" l="0" r="0" t="0"/>
            </a:stretch>
          </a:blipFill>
          <a:ln>
            <a:noFill/>
          </a:ln>
        </p:spPr>
      </p:sp>
      <p:sp>
        <p:nvSpPr>
          <p:cNvPr id="537" name="Google Shape;537;p22"/>
          <p:cNvSpPr txBox="1"/>
          <p:nvPr/>
        </p:nvSpPr>
        <p:spPr>
          <a:xfrm>
            <a:off x="1639810" y="1530053"/>
            <a:ext cx="5092787" cy="123825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9000" u="none" cap="none" strike="noStrike">
                <a:solidFill>
                  <a:srgbClr val="000000"/>
                </a:solidFill>
                <a:latin typeface="Arial"/>
                <a:ea typeface="Arial"/>
                <a:cs typeface="Arial"/>
                <a:sym typeface="Arial"/>
              </a:rPr>
              <a:t>Mockups</a:t>
            </a:r>
            <a:endParaRPr/>
          </a:p>
        </p:txBody>
      </p:sp>
      <p:sp>
        <p:nvSpPr>
          <p:cNvPr id="538" name="Google Shape;538;p22"/>
          <p:cNvSpPr/>
          <p:nvPr/>
        </p:nvSpPr>
        <p:spPr>
          <a:xfrm>
            <a:off x="326089" y="115252"/>
            <a:ext cx="518805" cy="775783"/>
          </a:xfrm>
          <a:custGeom>
            <a:rect b="b" l="l" r="r" t="t"/>
            <a:pathLst>
              <a:path extrusionOk="0" h="775783" w="518805">
                <a:moveTo>
                  <a:pt x="0" y="0"/>
                </a:moveTo>
                <a:lnTo>
                  <a:pt x="518805" y="0"/>
                </a:lnTo>
                <a:lnTo>
                  <a:pt x="518805" y="775783"/>
                </a:lnTo>
                <a:lnTo>
                  <a:pt x="0" y="775783"/>
                </a:lnTo>
                <a:lnTo>
                  <a:pt x="0" y="0"/>
                </a:lnTo>
                <a:close/>
              </a:path>
            </a:pathLst>
          </a:custGeom>
          <a:blipFill rotWithShape="1">
            <a:blip r:embed="rId7">
              <a:alphaModFix/>
            </a:blip>
            <a:stretch>
              <a:fillRect b="0" l="0" r="0" t="0"/>
            </a:stretch>
          </a:blipFill>
          <a:ln>
            <a:noFill/>
          </a:ln>
        </p:spPr>
      </p:sp>
      <p:sp>
        <p:nvSpPr>
          <p:cNvPr id="539" name="Google Shape;539;p22"/>
          <p:cNvSpPr/>
          <p:nvPr/>
        </p:nvSpPr>
        <p:spPr>
          <a:xfrm>
            <a:off x="1028700" y="-88033"/>
            <a:ext cx="2026052" cy="979068"/>
          </a:xfrm>
          <a:custGeom>
            <a:rect b="b" l="l" r="r" t="t"/>
            <a:pathLst>
              <a:path extrusionOk="0" h="979068" w="2026052">
                <a:moveTo>
                  <a:pt x="0" y="0"/>
                </a:moveTo>
                <a:lnTo>
                  <a:pt x="2026052" y="0"/>
                </a:lnTo>
                <a:lnTo>
                  <a:pt x="2026052" y="979068"/>
                </a:lnTo>
                <a:lnTo>
                  <a:pt x="0" y="979068"/>
                </a:lnTo>
                <a:lnTo>
                  <a:pt x="0" y="0"/>
                </a:lnTo>
                <a:close/>
              </a:path>
            </a:pathLst>
          </a:custGeom>
          <a:blipFill rotWithShape="1">
            <a:blip r:embed="rId8">
              <a:alphaModFix/>
            </a:blip>
            <a:stretch>
              <a:fillRect b="-70278" l="-48400" r="-51751" t="-36812"/>
            </a:stretch>
          </a:blipFill>
          <a:ln>
            <a:noFill/>
          </a:ln>
        </p:spPr>
      </p:sp>
      <p:sp>
        <p:nvSpPr>
          <p:cNvPr id="540" name="Google Shape;540;p22"/>
          <p:cNvSpPr txBox="1"/>
          <p:nvPr/>
        </p:nvSpPr>
        <p:spPr>
          <a:xfrm>
            <a:off x="111122" y="910085"/>
            <a:ext cx="1132224" cy="178796"/>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0" i="0" lang="en-US" sz="1340" u="none" cap="none" strike="noStrike">
                <a:solidFill>
                  <a:srgbClr val="E457A5"/>
                </a:solidFill>
                <a:latin typeface="Arial"/>
                <a:ea typeface="Arial"/>
                <a:cs typeface="Arial"/>
                <a:sym typeface="Arial"/>
              </a:rPr>
              <a:t>PCOS Pal</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8FB"/>
        </a:solidFill>
      </p:bgPr>
    </p:bg>
    <p:spTree>
      <p:nvGrpSpPr>
        <p:cNvPr id="544" name="Shape 544"/>
        <p:cNvGrpSpPr/>
        <p:nvPr/>
      </p:nvGrpSpPr>
      <p:grpSpPr>
        <a:xfrm>
          <a:off x="0" y="0"/>
          <a:ext cx="0" cy="0"/>
          <a:chOff x="0" y="0"/>
          <a:chExt cx="0" cy="0"/>
        </a:xfrm>
      </p:grpSpPr>
      <p:sp>
        <p:nvSpPr>
          <p:cNvPr id="545" name="Google Shape;545;p23"/>
          <p:cNvSpPr/>
          <p:nvPr/>
        </p:nvSpPr>
        <p:spPr>
          <a:xfrm>
            <a:off x="9955486" y="2977280"/>
            <a:ext cx="3150860" cy="5950277"/>
          </a:xfrm>
          <a:custGeom>
            <a:rect b="b" l="l" r="r" t="t"/>
            <a:pathLst>
              <a:path extrusionOk="0" h="5950277" w="3150860">
                <a:moveTo>
                  <a:pt x="0" y="0"/>
                </a:moveTo>
                <a:lnTo>
                  <a:pt x="3150860" y="0"/>
                </a:lnTo>
                <a:lnTo>
                  <a:pt x="3150860" y="5950277"/>
                </a:lnTo>
                <a:lnTo>
                  <a:pt x="0" y="5950277"/>
                </a:lnTo>
                <a:lnTo>
                  <a:pt x="0" y="0"/>
                </a:lnTo>
                <a:close/>
              </a:path>
            </a:pathLst>
          </a:custGeom>
          <a:blipFill rotWithShape="1">
            <a:blip r:embed="rId3">
              <a:alphaModFix/>
            </a:blip>
            <a:stretch>
              <a:fillRect b="0" l="0" r="0" t="0"/>
            </a:stretch>
          </a:blipFill>
          <a:ln>
            <a:noFill/>
          </a:ln>
        </p:spPr>
      </p:sp>
      <p:sp>
        <p:nvSpPr>
          <p:cNvPr id="546" name="Google Shape;546;p23"/>
          <p:cNvSpPr/>
          <p:nvPr/>
        </p:nvSpPr>
        <p:spPr>
          <a:xfrm>
            <a:off x="13877871" y="3224133"/>
            <a:ext cx="3194158" cy="6032045"/>
          </a:xfrm>
          <a:custGeom>
            <a:rect b="b" l="l" r="r" t="t"/>
            <a:pathLst>
              <a:path extrusionOk="0" h="6032045" w="3194158">
                <a:moveTo>
                  <a:pt x="0" y="0"/>
                </a:moveTo>
                <a:lnTo>
                  <a:pt x="3194158" y="0"/>
                </a:lnTo>
                <a:lnTo>
                  <a:pt x="3194158" y="6032045"/>
                </a:lnTo>
                <a:lnTo>
                  <a:pt x="0" y="6032045"/>
                </a:lnTo>
                <a:lnTo>
                  <a:pt x="0" y="0"/>
                </a:lnTo>
                <a:close/>
              </a:path>
            </a:pathLst>
          </a:custGeom>
          <a:blipFill rotWithShape="1">
            <a:blip r:embed="rId4">
              <a:alphaModFix/>
            </a:blip>
            <a:stretch>
              <a:fillRect b="0" l="0" r="0" t="0"/>
            </a:stretch>
          </a:blipFill>
          <a:ln>
            <a:noFill/>
          </a:ln>
        </p:spPr>
      </p:sp>
      <p:sp>
        <p:nvSpPr>
          <p:cNvPr id="547" name="Google Shape;547;p23"/>
          <p:cNvSpPr/>
          <p:nvPr/>
        </p:nvSpPr>
        <p:spPr>
          <a:xfrm>
            <a:off x="2041726" y="2821153"/>
            <a:ext cx="3229380" cy="6098561"/>
          </a:xfrm>
          <a:custGeom>
            <a:rect b="b" l="l" r="r" t="t"/>
            <a:pathLst>
              <a:path extrusionOk="0" h="6098561" w="3229380">
                <a:moveTo>
                  <a:pt x="0" y="0"/>
                </a:moveTo>
                <a:lnTo>
                  <a:pt x="3229381" y="0"/>
                </a:lnTo>
                <a:lnTo>
                  <a:pt x="3229381" y="6098561"/>
                </a:lnTo>
                <a:lnTo>
                  <a:pt x="0" y="6098561"/>
                </a:lnTo>
                <a:lnTo>
                  <a:pt x="0" y="0"/>
                </a:lnTo>
                <a:close/>
              </a:path>
            </a:pathLst>
          </a:custGeom>
          <a:blipFill rotWithShape="1">
            <a:blip r:embed="rId5">
              <a:alphaModFix/>
            </a:blip>
            <a:stretch>
              <a:fillRect b="0" l="0" r="0" t="0"/>
            </a:stretch>
          </a:blipFill>
          <a:ln>
            <a:noFill/>
          </a:ln>
        </p:spPr>
      </p:sp>
      <p:sp>
        <p:nvSpPr>
          <p:cNvPr id="548" name="Google Shape;548;p23"/>
          <p:cNvSpPr/>
          <p:nvPr/>
        </p:nvSpPr>
        <p:spPr>
          <a:xfrm>
            <a:off x="6040038" y="3462353"/>
            <a:ext cx="3143923" cy="5937178"/>
          </a:xfrm>
          <a:custGeom>
            <a:rect b="b" l="l" r="r" t="t"/>
            <a:pathLst>
              <a:path extrusionOk="0" h="5937178" w="3143923">
                <a:moveTo>
                  <a:pt x="0" y="0"/>
                </a:moveTo>
                <a:lnTo>
                  <a:pt x="3143923" y="0"/>
                </a:lnTo>
                <a:lnTo>
                  <a:pt x="3143923" y="5937178"/>
                </a:lnTo>
                <a:lnTo>
                  <a:pt x="0" y="5937178"/>
                </a:lnTo>
                <a:lnTo>
                  <a:pt x="0" y="0"/>
                </a:lnTo>
                <a:close/>
              </a:path>
            </a:pathLst>
          </a:custGeom>
          <a:blipFill rotWithShape="1">
            <a:blip r:embed="rId6">
              <a:alphaModFix/>
            </a:blip>
            <a:stretch>
              <a:fillRect b="0" l="0" r="0" t="0"/>
            </a:stretch>
          </a:blipFill>
          <a:ln>
            <a:noFill/>
          </a:ln>
        </p:spPr>
      </p:sp>
      <p:sp>
        <p:nvSpPr>
          <p:cNvPr id="549" name="Google Shape;549;p23"/>
          <p:cNvSpPr txBox="1"/>
          <p:nvPr/>
        </p:nvSpPr>
        <p:spPr>
          <a:xfrm>
            <a:off x="2041726" y="1222231"/>
            <a:ext cx="6777818" cy="123825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9000" u="none" cap="none" strike="noStrike">
                <a:solidFill>
                  <a:srgbClr val="000000"/>
                </a:solidFill>
                <a:latin typeface="Arial"/>
                <a:ea typeface="Arial"/>
                <a:cs typeface="Arial"/>
                <a:sym typeface="Arial"/>
              </a:rPr>
              <a:t>Mockups (2)</a:t>
            </a:r>
            <a:endParaRPr/>
          </a:p>
        </p:txBody>
      </p:sp>
      <p:sp>
        <p:nvSpPr>
          <p:cNvPr id="550" name="Google Shape;550;p23"/>
          <p:cNvSpPr/>
          <p:nvPr/>
        </p:nvSpPr>
        <p:spPr>
          <a:xfrm>
            <a:off x="326089" y="115252"/>
            <a:ext cx="518805" cy="775783"/>
          </a:xfrm>
          <a:custGeom>
            <a:rect b="b" l="l" r="r" t="t"/>
            <a:pathLst>
              <a:path extrusionOk="0" h="775783" w="518805">
                <a:moveTo>
                  <a:pt x="0" y="0"/>
                </a:moveTo>
                <a:lnTo>
                  <a:pt x="518805" y="0"/>
                </a:lnTo>
                <a:lnTo>
                  <a:pt x="518805" y="775783"/>
                </a:lnTo>
                <a:lnTo>
                  <a:pt x="0" y="775783"/>
                </a:lnTo>
                <a:lnTo>
                  <a:pt x="0" y="0"/>
                </a:lnTo>
                <a:close/>
              </a:path>
            </a:pathLst>
          </a:custGeom>
          <a:blipFill rotWithShape="1">
            <a:blip r:embed="rId7">
              <a:alphaModFix/>
            </a:blip>
            <a:stretch>
              <a:fillRect b="0" l="0" r="0" t="0"/>
            </a:stretch>
          </a:blipFill>
          <a:ln>
            <a:noFill/>
          </a:ln>
        </p:spPr>
      </p:sp>
      <p:sp>
        <p:nvSpPr>
          <p:cNvPr id="551" name="Google Shape;551;p23"/>
          <p:cNvSpPr/>
          <p:nvPr/>
        </p:nvSpPr>
        <p:spPr>
          <a:xfrm>
            <a:off x="1028700" y="-88033"/>
            <a:ext cx="2026052" cy="979068"/>
          </a:xfrm>
          <a:custGeom>
            <a:rect b="b" l="l" r="r" t="t"/>
            <a:pathLst>
              <a:path extrusionOk="0" h="979068" w="2026052">
                <a:moveTo>
                  <a:pt x="0" y="0"/>
                </a:moveTo>
                <a:lnTo>
                  <a:pt x="2026052" y="0"/>
                </a:lnTo>
                <a:lnTo>
                  <a:pt x="2026052" y="979068"/>
                </a:lnTo>
                <a:lnTo>
                  <a:pt x="0" y="979068"/>
                </a:lnTo>
                <a:lnTo>
                  <a:pt x="0" y="0"/>
                </a:lnTo>
                <a:close/>
              </a:path>
            </a:pathLst>
          </a:custGeom>
          <a:blipFill rotWithShape="1">
            <a:blip r:embed="rId8">
              <a:alphaModFix/>
            </a:blip>
            <a:stretch>
              <a:fillRect b="-70278" l="-48400" r="-51751" t="-36812"/>
            </a:stretch>
          </a:blipFill>
          <a:ln>
            <a:noFill/>
          </a:ln>
        </p:spPr>
      </p:sp>
      <p:sp>
        <p:nvSpPr>
          <p:cNvPr id="552" name="Google Shape;552;p23"/>
          <p:cNvSpPr txBox="1"/>
          <p:nvPr/>
        </p:nvSpPr>
        <p:spPr>
          <a:xfrm>
            <a:off x="111122" y="910085"/>
            <a:ext cx="1132224" cy="178796"/>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0" i="0" lang="en-US" sz="1340" u="none" cap="none" strike="noStrike">
                <a:solidFill>
                  <a:srgbClr val="E457A5"/>
                </a:solidFill>
                <a:latin typeface="Arial"/>
                <a:ea typeface="Arial"/>
                <a:cs typeface="Arial"/>
                <a:sym typeface="Arial"/>
              </a:rPr>
              <a:t>PCOS Pal</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8FB"/>
        </a:solidFill>
      </p:bgPr>
    </p:bg>
    <p:spTree>
      <p:nvGrpSpPr>
        <p:cNvPr id="556" name="Shape 556"/>
        <p:cNvGrpSpPr/>
        <p:nvPr/>
      </p:nvGrpSpPr>
      <p:grpSpPr>
        <a:xfrm>
          <a:off x="0" y="0"/>
          <a:ext cx="0" cy="0"/>
          <a:chOff x="0" y="0"/>
          <a:chExt cx="0" cy="0"/>
        </a:xfrm>
      </p:grpSpPr>
      <p:sp>
        <p:nvSpPr>
          <p:cNvPr id="557" name="Google Shape;557;p24"/>
          <p:cNvSpPr/>
          <p:nvPr/>
        </p:nvSpPr>
        <p:spPr>
          <a:xfrm>
            <a:off x="3603734" y="2773977"/>
            <a:ext cx="3289430" cy="6211963"/>
          </a:xfrm>
          <a:custGeom>
            <a:rect b="b" l="l" r="r" t="t"/>
            <a:pathLst>
              <a:path extrusionOk="0" h="6211963" w="3289430">
                <a:moveTo>
                  <a:pt x="0" y="0"/>
                </a:moveTo>
                <a:lnTo>
                  <a:pt x="3289430" y="0"/>
                </a:lnTo>
                <a:lnTo>
                  <a:pt x="3289430" y="6211963"/>
                </a:lnTo>
                <a:lnTo>
                  <a:pt x="0" y="6211963"/>
                </a:lnTo>
                <a:lnTo>
                  <a:pt x="0" y="0"/>
                </a:lnTo>
                <a:close/>
              </a:path>
            </a:pathLst>
          </a:custGeom>
          <a:blipFill rotWithShape="1">
            <a:blip r:embed="rId3">
              <a:alphaModFix/>
            </a:blip>
            <a:stretch>
              <a:fillRect b="0" l="0" r="0" t="0"/>
            </a:stretch>
          </a:blipFill>
          <a:ln>
            <a:noFill/>
          </a:ln>
        </p:spPr>
      </p:sp>
      <p:sp>
        <p:nvSpPr>
          <p:cNvPr id="558" name="Google Shape;558;p24"/>
          <p:cNvSpPr/>
          <p:nvPr/>
        </p:nvSpPr>
        <p:spPr>
          <a:xfrm>
            <a:off x="7667412" y="2993381"/>
            <a:ext cx="3523853" cy="6654661"/>
          </a:xfrm>
          <a:custGeom>
            <a:rect b="b" l="l" r="r" t="t"/>
            <a:pathLst>
              <a:path extrusionOk="0" h="6654661" w="3523853">
                <a:moveTo>
                  <a:pt x="0" y="0"/>
                </a:moveTo>
                <a:lnTo>
                  <a:pt x="3523853" y="0"/>
                </a:lnTo>
                <a:lnTo>
                  <a:pt x="3523853" y="6654662"/>
                </a:lnTo>
                <a:lnTo>
                  <a:pt x="0" y="6654662"/>
                </a:lnTo>
                <a:lnTo>
                  <a:pt x="0" y="0"/>
                </a:lnTo>
                <a:close/>
              </a:path>
            </a:pathLst>
          </a:custGeom>
          <a:blipFill rotWithShape="1">
            <a:blip r:embed="rId4">
              <a:alphaModFix/>
            </a:blip>
            <a:stretch>
              <a:fillRect b="0" l="0" r="0" t="0"/>
            </a:stretch>
          </a:blipFill>
          <a:ln>
            <a:noFill/>
          </a:ln>
        </p:spPr>
      </p:sp>
      <p:sp>
        <p:nvSpPr>
          <p:cNvPr id="559" name="Google Shape;559;p24"/>
          <p:cNvSpPr/>
          <p:nvPr/>
        </p:nvSpPr>
        <p:spPr>
          <a:xfrm>
            <a:off x="11962790" y="2773977"/>
            <a:ext cx="3523853" cy="6654661"/>
          </a:xfrm>
          <a:custGeom>
            <a:rect b="b" l="l" r="r" t="t"/>
            <a:pathLst>
              <a:path extrusionOk="0" h="6654661" w="3523853">
                <a:moveTo>
                  <a:pt x="0" y="0"/>
                </a:moveTo>
                <a:lnTo>
                  <a:pt x="3523854" y="0"/>
                </a:lnTo>
                <a:lnTo>
                  <a:pt x="3523854" y="6654662"/>
                </a:lnTo>
                <a:lnTo>
                  <a:pt x="0" y="6654662"/>
                </a:lnTo>
                <a:lnTo>
                  <a:pt x="0" y="0"/>
                </a:lnTo>
                <a:close/>
              </a:path>
            </a:pathLst>
          </a:custGeom>
          <a:blipFill rotWithShape="1">
            <a:blip r:embed="rId5">
              <a:alphaModFix/>
            </a:blip>
            <a:stretch>
              <a:fillRect b="0" l="0" r="0" t="0"/>
            </a:stretch>
          </a:blipFill>
          <a:ln>
            <a:noFill/>
          </a:ln>
        </p:spPr>
      </p:sp>
      <p:sp>
        <p:nvSpPr>
          <p:cNvPr id="560" name="Google Shape;560;p24"/>
          <p:cNvSpPr txBox="1"/>
          <p:nvPr/>
        </p:nvSpPr>
        <p:spPr>
          <a:xfrm>
            <a:off x="1759789" y="1222231"/>
            <a:ext cx="6777818" cy="123825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9000" u="none" cap="none" strike="noStrike">
                <a:solidFill>
                  <a:srgbClr val="000000"/>
                </a:solidFill>
                <a:latin typeface="Arial"/>
                <a:ea typeface="Arial"/>
                <a:cs typeface="Arial"/>
                <a:sym typeface="Arial"/>
              </a:rPr>
              <a:t>Mockups (3)</a:t>
            </a:r>
            <a:endParaRPr/>
          </a:p>
        </p:txBody>
      </p:sp>
      <p:sp>
        <p:nvSpPr>
          <p:cNvPr id="561" name="Google Shape;561;p24"/>
          <p:cNvSpPr/>
          <p:nvPr/>
        </p:nvSpPr>
        <p:spPr>
          <a:xfrm>
            <a:off x="326089" y="115252"/>
            <a:ext cx="518805" cy="775783"/>
          </a:xfrm>
          <a:custGeom>
            <a:rect b="b" l="l" r="r" t="t"/>
            <a:pathLst>
              <a:path extrusionOk="0" h="775783" w="518805">
                <a:moveTo>
                  <a:pt x="0" y="0"/>
                </a:moveTo>
                <a:lnTo>
                  <a:pt x="518805" y="0"/>
                </a:lnTo>
                <a:lnTo>
                  <a:pt x="518805" y="775783"/>
                </a:lnTo>
                <a:lnTo>
                  <a:pt x="0" y="775783"/>
                </a:lnTo>
                <a:lnTo>
                  <a:pt x="0" y="0"/>
                </a:lnTo>
                <a:close/>
              </a:path>
            </a:pathLst>
          </a:custGeom>
          <a:blipFill rotWithShape="1">
            <a:blip r:embed="rId6">
              <a:alphaModFix/>
            </a:blip>
            <a:stretch>
              <a:fillRect b="0" l="0" r="0" t="0"/>
            </a:stretch>
          </a:blipFill>
          <a:ln>
            <a:noFill/>
          </a:ln>
        </p:spPr>
      </p:sp>
      <p:sp>
        <p:nvSpPr>
          <p:cNvPr id="562" name="Google Shape;562;p24"/>
          <p:cNvSpPr/>
          <p:nvPr/>
        </p:nvSpPr>
        <p:spPr>
          <a:xfrm>
            <a:off x="1028700" y="-88033"/>
            <a:ext cx="2026052" cy="979068"/>
          </a:xfrm>
          <a:custGeom>
            <a:rect b="b" l="l" r="r" t="t"/>
            <a:pathLst>
              <a:path extrusionOk="0" h="979068" w="2026052">
                <a:moveTo>
                  <a:pt x="0" y="0"/>
                </a:moveTo>
                <a:lnTo>
                  <a:pt x="2026052" y="0"/>
                </a:lnTo>
                <a:lnTo>
                  <a:pt x="2026052" y="979068"/>
                </a:lnTo>
                <a:lnTo>
                  <a:pt x="0" y="979068"/>
                </a:lnTo>
                <a:lnTo>
                  <a:pt x="0" y="0"/>
                </a:lnTo>
                <a:close/>
              </a:path>
            </a:pathLst>
          </a:custGeom>
          <a:blipFill rotWithShape="1">
            <a:blip r:embed="rId7">
              <a:alphaModFix/>
            </a:blip>
            <a:stretch>
              <a:fillRect b="-70278" l="-48400" r="-51751" t="-36812"/>
            </a:stretch>
          </a:blipFill>
          <a:ln>
            <a:noFill/>
          </a:ln>
        </p:spPr>
      </p:sp>
      <p:sp>
        <p:nvSpPr>
          <p:cNvPr id="563" name="Google Shape;563;p24"/>
          <p:cNvSpPr txBox="1"/>
          <p:nvPr/>
        </p:nvSpPr>
        <p:spPr>
          <a:xfrm>
            <a:off x="111122" y="910085"/>
            <a:ext cx="1132224" cy="178796"/>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0" i="0" lang="en-US" sz="1340" u="none" cap="none" strike="noStrike">
                <a:solidFill>
                  <a:srgbClr val="E457A5"/>
                </a:solidFill>
                <a:latin typeface="Arial"/>
                <a:ea typeface="Arial"/>
                <a:cs typeface="Arial"/>
                <a:sym typeface="Arial"/>
              </a:rPr>
              <a:t>PCOS Pal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8FB"/>
        </a:solidFill>
      </p:bgPr>
    </p:bg>
    <p:spTree>
      <p:nvGrpSpPr>
        <p:cNvPr id="149" name="Shape 149"/>
        <p:cNvGrpSpPr/>
        <p:nvPr/>
      </p:nvGrpSpPr>
      <p:grpSpPr>
        <a:xfrm>
          <a:off x="0" y="0"/>
          <a:ext cx="0" cy="0"/>
          <a:chOff x="0" y="0"/>
          <a:chExt cx="0" cy="0"/>
        </a:xfrm>
      </p:grpSpPr>
      <p:sp>
        <p:nvSpPr>
          <p:cNvPr id="150" name="Google Shape;150;p3"/>
          <p:cNvSpPr/>
          <p:nvPr/>
        </p:nvSpPr>
        <p:spPr>
          <a:xfrm flipH="1">
            <a:off x="8880652" y="0"/>
            <a:ext cx="14100317" cy="10306050"/>
          </a:xfrm>
          <a:custGeom>
            <a:rect b="b" l="l" r="r" t="t"/>
            <a:pathLst>
              <a:path extrusionOk="0" h="10306050" w="14100317">
                <a:moveTo>
                  <a:pt x="14100318" y="0"/>
                </a:moveTo>
                <a:lnTo>
                  <a:pt x="0" y="0"/>
                </a:lnTo>
                <a:lnTo>
                  <a:pt x="0" y="10306050"/>
                </a:lnTo>
                <a:lnTo>
                  <a:pt x="14100318" y="10306050"/>
                </a:lnTo>
                <a:lnTo>
                  <a:pt x="14100318" y="0"/>
                </a:lnTo>
                <a:close/>
              </a:path>
            </a:pathLst>
          </a:custGeom>
          <a:blipFill rotWithShape="1">
            <a:blip r:embed="rId3">
              <a:alphaModFix/>
            </a:blip>
            <a:stretch>
              <a:fillRect b="0" l="0" r="0" t="0"/>
            </a:stretch>
          </a:blipFill>
          <a:ln>
            <a:noFill/>
          </a:ln>
        </p:spPr>
      </p:sp>
      <p:sp>
        <p:nvSpPr>
          <p:cNvPr id="151" name="Google Shape;151;p3">
            <a:hlinkClick r:id="rId4"/>
          </p:cNvPr>
          <p:cNvSpPr/>
          <p:nvPr/>
        </p:nvSpPr>
        <p:spPr>
          <a:xfrm>
            <a:off x="10057629" y="916929"/>
            <a:ext cx="7016693" cy="1799981"/>
          </a:xfrm>
          <a:custGeom>
            <a:rect b="b" l="l" r="r" t="t"/>
            <a:pathLst>
              <a:path extrusionOk="0" h="1799981" w="7016693">
                <a:moveTo>
                  <a:pt x="0" y="0"/>
                </a:moveTo>
                <a:lnTo>
                  <a:pt x="7016693" y="0"/>
                </a:lnTo>
                <a:lnTo>
                  <a:pt x="7016693" y="1799981"/>
                </a:lnTo>
                <a:lnTo>
                  <a:pt x="0" y="1799981"/>
                </a:lnTo>
                <a:lnTo>
                  <a:pt x="0" y="0"/>
                </a:lnTo>
                <a:close/>
              </a:path>
            </a:pathLst>
          </a:custGeom>
          <a:blipFill rotWithShape="1">
            <a:blip r:embed="rId5">
              <a:alphaModFix/>
            </a:blip>
            <a:stretch>
              <a:fillRect b="0" l="0" r="0" t="0"/>
            </a:stretch>
          </a:blipFill>
          <a:ln>
            <a:noFill/>
          </a:ln>
        </p:spPr>
      </p:sp>
      <p:sp>
        <p:nvSpPr>
          <p:cNvPr id="152" name="Google Shape;152;p3">
            <a:hlinkClick r:id="rId6"/>
          </p:cNvPr>
          <p:cNvSpPr/>
          <p:nvPr/>
        </p:nvSpPr>
        <p:spPr>
          <a:xfrm>
            <a:off x="10057629" y="5665809"/>
            <a:ext cx="7016693" cy="1626915"/>
          </a:xfrm>
          <a:custGeom>
            <a:rect b="b" l="l" r="r" t="t"/>
            <a:pathLst>
              <a:path extrusionOk="0" h="1626915" w="7016693">
                <a:moveTo>
                  <a:pt x="0" y="0"/>
                </a:moveTo>
                <a:lnTo>
                  <a:pt x="7016693" y="0"/>
                </a:lnTo>
                <a:lnTo>
                  <a:pt x="7016693" y="1626915"/>
                </a:lnTo>
                <a:lnTo>
                  <a:pt x="0" y="1626915"/>
                </a:lnTo>
                <a:lnTo>
                  <a:pt x="0" y="0"/>
                </a:lnTo>
                <a:close/>
              </a:path>
            </a:pathLst>
          </a:custGeom>
          <a:blipFill rotWithShape="1">
            <a:blip r:embed="rId7">
              <a:alphaModFix/>
            </a:blip>
            <a:stretch>
              <a:fillRect b="0" l="0" r="0" t="0"/>
            </a:stretch>
          </a:blipFill>
          <a:ln>
            <a:noFill/>
          </a:ln>
        </p:spPr>
      </p:sp>
      <p:sp>
        <p:nvSpPr>
          <p:cNvPr id="153" name="Google Shape;153;p3">
            <a:hlinkClick r:id="rId8"/>
          </p:cNvPr>
          <p:cNvSpPr/>
          <p:nvPr/>
        </p:nvSpPr>
        <p:spPr>
          <a:xfrm>
            <a:off x="10057629" y="3187099"/>
            <a:ext cx="7016693" cy="2001661"/>
          </a:xfrm>
          <a:custGeom>
            <a:rect b="b" l="l" r="r" t="t"/>
            <a:pathLst>
              <a:path extrusionOk="0" h="2001661" w="7016693">
                <a:moveTo>
                  <a:pt x="0" y="0"/>
                </a:moveTo>
                <a:lnTo>
                  <a:pt x="7016693" y="0"/>
                </a:lnTo>
                <a:lnTo>
                  <a:pt x="7016693" y="2001661"/>
                </a:lnTo>
                <a:lnTo>
                  <a:pt x="0" y="2001661"/>
                </a:lnTo>
                <a:lnTo>
                  <a:pt x="0" y="0"/>
                </a:lnTo>
                <a:close/>
              </a:path>
            </a:pathLst>
          </a:custGeom>
          <a:blipFill rotWithShape="1">
            <a:blip r:embed="rId9">
              <a:alphaModFix/>
            </a:blip>
            <a:stretch>
              <a:fillRect b="0" l="0" r="0" t="0"/>
            </a:stretch>
          </a:blipFill>
          <a:ln>
            <a:noFill/>
          </a:ln>
        </p:spPr>
      </p:sp>
      <p:sp>
        <p:nvSpPr>
          <p:cNvPr id="154" name="Google Shape;154;p3"/>
          <p:cNvSpPr/>
          <p:nvPr/>
        </p:nvSpPr>
        <p:spPr>
          <a:xfrm>
            <a:off x="10057629" y="7769773"/>
            <a:ext cx="7016693" cy="1600298"/>
          </a:xfrm>
          <a:custGeom>
            <a:rect b="b" l="l" r="r" t="t"/>
            <a:pathLst>
              <a:path extrusionOk="0" h="1600298" w="7016693">
                <a:moveTo>
                  <a:pt x="0" y="0"/>
                </a:moveTo>
                <a:lnTo>
                  <a:pt x="7016693" y="0"/>
                </a:lnTo>
                <a:lnTo>
                  <a:pt x="7016693" y="1600298"/>
                </a:lnTo>
                <a:lnTo>
                  <a:pt x="0" y="1600298"/>
                </a:lnTo>
                <a:lnTo>
                  <a:pt x="0" y="0"/>
                </a:lnTo>
                <a:close/>
              </a:path>
            </a:pathLst>
          </a:custGeom>
          <a:blipFill rotWithShape="1">
            <a:blip r:embed="rId10">
              <a:alphaModFix/>
            </a:blip>
            <a:stretch>
              <a:fillRect b="0" l="0" r="0" t="0"/>
            </a:stretch>
          </a:blipFill>
          <a:ln>
            <a:noFill/>
          </a:ln>
        </p:spPr>
      </p:sp>
      <p:sp>
        <p:nvSpPr>
          <p:cNvPr id="155" name="Google Shape;155;p3"/>
          <p:cNvSpPr txBox="1"/>
          <p:nvPr/>
        </p:nvSpPr>
        <p:spPr>
          <a:xfrm>
            <a:off x="1336531" y="1268252"/>
            <a:ext cx="7882207" cy="771525"/>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n-US" sz="6000" u="none" cap="none" strike="noStrike">
                <a:solidFill>
                  <a:srgbClr val="000000"/>
                </a:solidFill>
                <a:latin typeface="Arial"/>
                <a:ea typeface="Arial"/>
                <a:cs typeface="Arial"/>
                <a:sym typeface="Arial"/>
              </a:rPr>
              <a:t>Problem Background</a:t>
            </a:r>
            <a:endParaRPr/>
          </a:p>
        </p:txBody>
      </p:sp>
      <p:sp>
        <p:nvSpPr>
          <p:cNvPr id="156" name="Google Shape;156;p3"/>
          <p:cNvSpPr txBox="1"/>
          <p:nvPr/>
        </p:nvSpPr>
        <p:spPr>
          <a:xfrm>
            <a:off x="1243346" y="8808047"/>
            <a:ext cx="6655314" cy="1333927"/>
          </a:xfrm>
          <a:prstGeom prst="rect">
            <a:avLst/>
          </a:prstGeom>
          <a:noFill/>
          <a:ln>
            <a:noFill/>
          </a:ln>
        </p:spPr>
        <p:txBody>
          <a:bodyPr anchorCtr="0" anchor="t" bIns="0" lIns="0" spcFirstLastPara="1" rIns="0" wrap="square" tIns="0">
            <a:spAutoFit/>
          </a:bodyPr>
          <a:lstStyle/>
          <a:p>
            <a:pPr indent="0" lvl="0" marL="0" marR="0" rtl="0" algn="l">
              <a:lnSpc>
                <a:spcPct val="139981"/>
              </a:lnSpc>
              <a:spcBef>
                <a:spcPts val="0"/>
              </a:spcBef>
              <a:spcAft>
                <a:spcPts val="0"/>
              </a:spcAft>
              <a:buNone/>
            </a:pPr>
            <a:r>
              <a:rPr b="0" i="0" lang="en-US" sz="1108" u="none" cap="none" strike="noStrike">
                <a:solidFill>
                  <a:srgbClr val="000000"/>
                </a:solidFill>
                <a:latin typeface="Arial"/>
                <a:ea typeface="Arial"/>
                <a:cs typeface="Arial"/>
                <a:sym typeface="Arial"/>
              </a:rPr>
              <a:t>* Sadeghi, H. M., Adeli, I., Calina, D., Docea, A. O., Mousavi, T., Daniali, M., Nikfar, S., Tsatsakis, A., &amp; Abdollahi, M. (2022). Polycystic Ovary Syndrome: A Comprehensive Review of Pathogenesis, Management, and Drug Repurposing. International Journal of Molecular Sciences, 23(2).</a:t>
            </a:r>
            <a:endParaRPr/>
          </a:p>
          <a:p>
            <a:pPr indent="0" lvl="0" marL="0" marR="0" rtl="0" algn="l">
              <a:lnSpc>
                <a:spcPct val="139981"/>
              </a:lnSpc>
              <a:spcBef>
                <a:spcPts val="0"/>
              </a:spcBef>
              <a:spcAft>
                <a:spcPts val="0"/>
              </a:spcAft>
              <a:buNone/>
            </a:pPr>
            <a:r>
              <a:rPr b="0" i="0" lang="en-US" sz="1108" u="none" cap="none" strike="noStrike">
                <a:solidFill>
                  <a:srgbClr val="000000"/>
                </a:solidFill>
                <a:latin typeface="Arial"/>
                <a:ea typeface="Arial"/>
                <a:cs typeface="Arial"/>
                <a:sym typeface="Arial"/>
              </a:rPr>
              <a:t>** Piltonen TT, Arffman RK, Joham AE. Natural history of polycystic ovary syndrome and new advances in the epidemiology. Seminars in Reproductive Medicine 2021 Jul (Vol. 39, No. 03/04, pp. 094-101).</a:t>
            </a:r>
            <a:endParaRPr/>
          </a:p>
          <a:p>
            <a:pPr indent="0" lvl="0" marL="0" marR="0" rtl="0" algn="l">
              <a:lnSpc>
                <a:spcPct val="139981"/>
              </a:lnSpc>
              <a:spcBef>
                <a:spcPts val="0"/>
              </a:spcBef>
              <a:spcAft>
                <a:spcPts val="0"/>
              </a:spcAft>
              <a:buNone/>
            </a:pPr>
            <a:r>
              <a:rPr b="0" i="0" lang="en-US" sz="1108" u="none" cap="none" strike="noStrike">
                <a:solidFill>
                  <a:srgbClr val="000000"/>
                </a:solidFill>
                <a:latin typeface="Arial"/>
                <a:ea typeface="Arial"/>
                <a:cs typeface="Arial"/>
                <a:sym typeface="Arial"/>
              </a:rPr>
              <a:t>*** https://www.siloamhospitals.com/en/informasi-siloam/artikel/ketahui-lebih-jauh-gejala-sindrom-polikistik-ovarium</a:t>
            </a:r>
            <a:endParaRPr/>
          </a:p>
        </p:txBody>
      </p:sp>
      <p:grpSp>
        <p:nvGrpSpPr>
          <p:cNvPr id="157" name="Google Shape;157;p3"/>
          <p:cNvGrpSpPr/>
          <p:nvPr/>
        </p:nvGrpSpPr>
        <p:grpSpPr>
          <a:xfrm>
            <a:off x="1336531" y="2231256"/>
            <a:ext cx="6734110" cy="6368991"/>
            <a:chOff x="0" y="-57150"/>
            <a:chExt cx="8978813" cy="8491987"/>
          </a:xfrm>
        </p:grpSpPr>
        <p:sp>
          <p:nvSpPr>
            <p:cNvPr id="158" name="Google Shape;158;p3"/>
            <p:cNvSpPr txBox="1"/>
            <p:nvPr/>
          </p:nvSpPr>
          <p:spPr>
            <a:xfrm>
              <a:off x="0" y="-57150"/>
              <a:ext cx="8978813" cy="1665282"/>
            </a:xfrm>
            <a:prstGeom prst="rect">
              <a:avLst/>
            </a:prstGeom>
            <a:noFill/>
            <a:ln>
              <a:noFill/>
            </a:ln>
          </p:spPr>
          <p:txBody>
            <a:bodyPr anchorCtr="0" anchor="t" bIns="0" lIns="0" spcFirstLastPara="1" rIns="0" wrap="square" tIns="0">
              <a:spAutoFit/>
            </a:bodyPr>
            <a:lstStyle/>
            <a:p>
              <a:pPr indent="0" lvl="0" marL="0" marR="0" rtl="0" algn="l">
                <a:lnSpc>
                  <a:spcPct val="139991"/>
                </a:lnSpc>
                <a:spcBef>
                  <a:spcPts val="0"/>
                </a:spcBef>
                <a:spcAft>
                  <a:spcPts val="0"/>
                </a:spcAft>
                <a:buNone/>
              </a:pPr>
              <a:r>
                <a:rPr b="0" i="0" lang="en-US" sz="2413" u="none" cap="none" strike="noStrike">
                  <a:solidFill>
                    <a:srgbClr val="000000"/>
                  </a:solidFill>
                  <a:latin typeface="Arial"/>
                  <a:ea typeface="Arial"/>
                  <a:cs typeface="Arial"/>
                  <a:sym typeface="Arial"/>
                </a:rPr>
                <a:t>Polycystic ovary syndrome (PCOS) is an endocrine-gynecology disorder affecting many women of childbearing age. *</a:t>
              </a:r>
              <a:endParaRPr/>
            </a:p>
          </p:txBody>
        </p:sp>
        <p:sp>
          <p:nvSpPr>
            <p:cNvPr id="159" name="Google Shape;159;p3"/>
            <p:cNvSpPr txBox="1"/>
            <p:nvPr/>
          </p:nvSpPr>
          <p:spPr>
            <a:xfrm>
              <a:off x="0" y="2019295"/>
              <a:ext cx="8978813" cy="1665282"/>
            </a:xfrm>
            <a:prstGeom prst="rect">
              <a:avLst/>
            </a:prstGeom>
            <a:noFill/>
            <a:ln>
              <a:noFill/>
            </a:ln>
          </p:spPr>
          <p:txBody>
            <a:bodyPr anchorCtr="0" anchor="t" bIns="0" lIns="0" spcFirstLastPara="1" rIns="0" wrap="square" tIns="0">
              <a:spAutoFit/>
            </a:bodyPr>
            <a:lstStyle/>
            <a:p>
              <a:pPr indent="0" lvl="0" marL="0" marR="0" rtl="0" algn="l">
                <a:lnSpc>
                  <a:spcPct val="139991"/>
                </a:lnSpc>
                <a:spcBef>
                  <a:spcPts val="0"/>
                </a:spcBef>
                <a:spcAft>
                  <a:spcPts val="0"/>
                </a:spcAft>
                <a:buNone/>
              </a:pPr>
              <a:r>
                <a:rPr b="0" i="0" lang="en-US" sz="2413" u="none" cap="none" strike="noStrike">
                  <a:solidFill>
                    <a:srgbClr val="000000"/>
                  </a:solidFill>
                  <a:latin typeface="Arial"/>
                  <a:ea typeface="Arial"/>
                  <a:cs typeface="Arial"/>
                  <a:sym typeface="Arial"/>
                </a:rPr>
                <a:t>In fact,  up to 15% of the female population worldwide has been affected by this syndrome. **</a:t>
              </a:r>
              <a:endParaRPr/>
            </a:p>
          </p:txBody>
        </p:sp>
        <p:sp>
          <p:nvSpPr>
            <p:cNvPr id="160" name="Google Shape;160;p3"/>
            <p:cNvSpPr txBox="1"/>
            <p:nvPr/>
          </p:nvSpPr>
          <p:spPr>
            <a:xfrm>
              <a:off x="0" y="4095740"/>
              <a:ext cx="8978813" cy="1689929"/>
            </a:xfrm>
            <a:prstGeom prst="rect">
              <a:avLst/>
            </a:prstGeom>
            <a:noFill/>
            <a:ln>
              <a:noFill/>
            </a:ln>
          </p:spPr>
          <p:txBody>
            <a:bodyPr anchorCtr="0" anchor="t" bIns="0" lIns="0" spcFirstLastPara="1" rIns="0" wrap="square" tIns="0">
              <a:spAutoFit/>
            </a:bodyPr>
            <a:lstStyle/>
            <a:p>
              <a:pPr indent="0" lvl="0" marL="0" marR="0" rtl="0" algn="l">
                <a:lnSpc>
                  <a:spcPct val="139991"/>
                </a:lnSpc>
                <a:spcBef>
                  <a:spcPts val="0"/>
                </a:spcBef>
                <a:spcAft>
                  <a:spcPts val="0"/>
                </a:spcAft>
                <a:buNone/>
              </a:pPr>
              <a:r>
                <a:rPr b="0" i="0" lang="en-US" sz="2413" u="none" cap="none" strike="noStrike">
                  <a:solidFill>
                    <a:srgbClr val="000000"/>
                  </a:solidFill>
                  <a:latin typeface="Arial"/>
                  <a:ea typeface="Arial"/>
                  <a:cs typeface="Arial"/>
                  <a:sym typeface="Arial"/>
                </a:rPr>
                <a:t>If not treated properly, it can be lead to serious health problems even can have fatal consequences leading to death. ***</a:t>
              </a:r>
              <a:endParaRPr/>
            </a:p>
          </p:txBody>
        </p:sp>
        <p:sp>
          <p:nvSpPr>
            <p:cNvPr id="161" name="Google Shape;161;p3"/>
            <p:cNvSpPr txBox="1"/>
            <p:nvPr/>
          </p:nvSpPr>
          <p:spPr>
            <a:xfrm>
              <a:off x="0" y="6206270"/>
              <a:ext cx="8978813" cy="2228567"/>
            </a:xfrm>
            <a:prstGeom prst="rect">
              <a:avLst/>
            </a:prstGeom>
            <a:noFill/>
            <a:ln>
              <a:noFill/>
            </a:ln>
          </p:spPr>
          <p:txBody>
            <a:bodyPr anchorCtr="0" anchor="t" bIns="0" lIns="0" spcFirstLastPara="1" rIns="0" wrap="square" tIns="0">
              <a:spAutoFit/>
            </a:bodyPr>
            <a:lstStyle/>
            <a:p>
              <a:pPr indent="0" lvl="0" marL="0" marR="0" rtl="0" algn="l">
                <a:lnSpc>
                  <a:spcPct val="139991"/>
                </a:lnSpc>
                <a:spcBef>
                  <a:spcPts val="0"/>
                </a:spcBef>
                <a:spcAft>
                  <a:spcPts val="0"/>
                </a:spcAft>
                <a:buNone/>
              </a:pPr>
              <a:r>
                <a:rPr b="0" i="0" lang="en-US" sz="2413" u="none" cap="none" strike="noStrike">
                  <a:solidFill>
                    <a:srgbClr val="000000"/>
                  </a:solidFill>
                  <a:latin typeface="Arial"/>
                  <a:ea typeface="Arial"/>
                  <a:cs typeface="Arial"/>
                  <a:sym typeface="Arial"/>
                </a:rPr>
                <a:t>Unfortunately, for women, particularly in Indonesia, they are unaware and often ignore of the symptoms that can increase the likelihood of experiencing PCOS.</a:t>
              </a:r>
              <a:endParaRPr/>
            </a:p>
          </p:txBody>
        </p:sp>
      </p:grpSp>
      <p:sp>
        <p:nvSpPr>
          <p:cNvPr id="162" name="Google Shape;162;p3"/>
          <p:cNvSpPr/>
          <p:nvPr/>
        </p:nvSpPr>
        <p:spPr>
          <a:xfrm>
            <a:off x="326089" y="115252"/>
            <a:ext cx="518805" cy="775783"/>
          </a:xfrm>
          <a:custGeom>
            <a:rect b="b" l="l" r="r" t="t"/>
            <a:pathLst>
              <a:path extrusionOk="0" h="775783" w="518805">
                <a:moveTo>
                  <a:pt x="0" y="0"/>
                </a:moveTo>
                <a:lnTo>
                  <a:pt x="518805" y="0"/>
                </a:lnTo>
                <a:lnTo>
                  <a:pt x="518805" y="775783"/>
                </a:lnTo>
                <a:lnTo>
                  <a:pt x="0" y="775783"/>
                </a:lnTo>
                <a:lnTo>
                  <a:pt x="0" y="0"/>
                </a:lnTo>
                <a:close/>
              </a:path>
            </a:pathLst>
          </a:custGeom>
          <a:blipFill rotWithShape="1">
            <a:blip r:embed="rId11">
              <a:alphaModFix/>
            </a:blip>
            <a:stretch>
              <a:fillRect b="0" l="0" r="0" t="0"/>
            </a:stretch>
          </a:blipFill>
          <a:ln>
            <a:noFill/>
          </a:ln>
        </p:spPr>
      </p:sp>
      <p:sp>
        <p:nvSpPr>
          <p:cNvPr id="163" name="Google Shape;163;p3"/>
          <p:cNvSpPr/>
          <p:nvPr/>
        </p:nvSpPr>
        <p:spPr>
          <a:xfrm>
            <a:off x="1028700" y="-88033"/>
            <a:ext cx="2026052" cy="979068"/>
          </a:xfrm>
          <a:custGeom>
            <a:rect b="b" l="l" r="r" t="t"/>
            <a:pathLst>
              <a:path extrusionOk="0" h="979068" w="2026052">
                <a:moveTo>
                  <a:pt x="0" y="0"/>
                </a:moveTo>
                <a:lnTo>
                  <a:pt x="2026052" y="0"/>
                </a:lnTo>
                <a:lnTo>
                  <a:pt x="2026052" y="979068"/>
                </a:lnTo>
                <a:lnTo>
                  <a:pt x="0" y="979068"/>
                </a:lnTo>
                <a:lnTo>
                  <a:pt x="0" y="0"/>
                </a:lnTo>
                <a:close/>
              </a:path>
            </a:pathLst>
          </a:custGeom>
          <a:blipFill rotWithShape="1">
            <a:blip r:embed="rId12">
              <a:alphaModFix/>
            </a:blip>
            <a:stretch>
              <a:fillRect b="-70278" l="-48400" r="-51751" t="-36812"/>
            </a:stretch>
          </a:blipFill>
          <a:ln>
            <a:noFill/>
          </a:ln>
        </p:spPr>
      </p:sp>
      <p:sp>
        <p:nvSpPr>
          <p:cNvPr id="164" name="Google Shape;164;p3"/>
          <p:cNvSpPr txBox="1"/>
          <p:nvPr/>
        </p:nvSpPr>
        <p:spPr>
          <a:xfrm>
            <a:off x="111122" y="910085"/>
            <a:ext cx="1132224" cy="178796"/>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0" i="0" lang="en-US" sz="1340" u="none" cap="none" strike="noStrike">
                <a:solidFill>
                  <a:srgbClr val="E457A5"/>
                </a:solidFill>
                <a:latin typeface="Arial"/>
                <a:ea typeface="Arial"/>
                <a:cs typeface="Arial"/>
                <a:sym typeface="Arial"/>
              </a:rPr>
              <a:t>PCOS Pal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8FB"/>
        </a:solidFill>
      </p:bgPr>
    </p:bg>
    <p:spTree>
      <p:nvGrpSpPr>
        <p:cNvPr id="168" name="Shape 168"/>
        <p:cNvGrpSpPr/>
        <p:nvPr/>
      </p:nvGrpSpPr>
      <p:grpSpPr>
        <a:xfrm>
          <a:off x="0" y="0"/>
          <a:ext cx="0" cy="0"/>
          <a:chOff x="0" y="0"/>
          <a:chExt cx="0" cy="0"/>
        </a:xfrm>
      </p:grpSpPr>
      <p:sp>
        <p:nvSpPr>
          <p:cNvPr id="169" name="Google Shape;169;p4"/>
          <p:cNvSpPr/>
          <p:nvPr/>
        </p:nvSpPr>
        <p:spPr>
          <a:xfrm>
            <a:off x="11859673" y="115252"/>
            <a:ext cx="5134434" cy="9696181"/>
          </a:xfrm>
          <a:custGeom>
            <a:rect b="b" l="l" r="r" t="t"/>
            <a:pathLst>
              <a:path extrusionOk="0" h="9696181" w="5134434">
                <a:moveTo>
                  <a:pt x="0" y="0"/>
                </a:moveTo>
                <a:lnTo>
                  <a:pt x="5134434" y="0"/>
                </a:lnTo>
                <a:lnTo>
                  <a:pt x="5134434" y="9696181"/>
                </a:lnTo>
                <a:lnTo>
                  <a:pt x="0" y="9696181"/>
                </a:lnTo>
                <a:lnTo>
                  <a:pt x="0" y="0"/>
                </a:lnTo>
                <a:close/>
              </a:path>
            </a:pathLst>
          </a:custGeom>
          <a:blipFill rotWithShape="1">
            <a:blip r:embed="rId3">
              <a:alphaModFix/>
            </a:blip>
            <a:stretch>
              <a:fillRect b="0" l="0" r="0" t="0"/>
            </a:stretch>
          </a:blipFill>
          <a:ln>
            <a:noFill/>
          </a:ln>
        </p:spPr>
      </p:sp>
      <p:grpSp>
        <p:nvGrpSpPr>
          <p:cNvPr id="170" name="Google Shape;170;p4"/>
          <p:cNvGrpSpPr/>
          <p:nvPr/>
        </p:nvGrpSpPr>
        <p:grpSpPr>
          <a:xfrm>
            <a:off x="1606855" y="2978664"/>
            <a:ext cx="9325311" cy="6279636"/>
            <a:chOff x="0" y="0"/>
            <a:chExt cx="2456049" cy="1653896"/>
          </a:xfrm>
        </p:grpSpPr>
        <p:sp>
          <p:nvSpPr>
            <p:cNvPr id="171" name="Google Shape;171;p4"/>
            <p:cNvSpPr/>
            <p:nvPr/>
          </p:nvSpPr>
          <p:spPr>
            <a:xfrm>
              <a:off x="0" y="0"/>
              <a:ext cx="2456049" cy="1653896"/>
            </a:xfrm>
            <a:custGeom>
              <a:rect b="b" l="l" r="r" t="t"/>
              <a:pathLst>
                <a:path extrusionOk="0" h="1653896" w="2456049">
                  <a:moveTo>
                    <a:pt x="42340" y="0"/>
                  </a:moveTo>
                  <a:lnTo>
                    <a:pt x="2413708" y="0"/>
                  </a:lnTo>
                  <a:cubicBezTo>
                    <a:pt x="2424938" y="0"/>
                    <a:pt x="2435707" y="4461"/>
                    <a:pt x="2443648" y="12401"/>
                  </a:cubicBezTo>
                  <a:cubicBezTo>
                    <a:pt x="2451588" y="20342"/>
                    <a:pt x="2456049" y="31111"/>
                    <a:pt x="2456049" y="42340"/>
                  </a:cubicBezTo>
                  <a:lnTo>
                    <a:pt x="2456049" y="1611556"/>
                  </a:lnTo>
                  <a:cubicBezTo>
                    <a:pt x="2456049" y="1622785"/>
                    <a:pt x="2451588" y="1633554"/>
                    <a:pt x="2443648" y="1641495"/>
                  </a:cubicBezTo>
                  <a:cubicBezTo>
                    <a:pt x="2435707" y="1649435"/>
                    <a:pt x="2424938" y="1653896"/>
                    <a:pt x="2413708" y="1653896"/>
                  </a:cubicBezTo>
                  <a:lnTo>
                    <a:pt x="42340" y="1653896"/>
                  </a:lnTo>
                  <a:cubicBezTo>
                    <a:pt x="31111" y="1653896"/>
                    <a:pt x="20342" y="1649435"/>
                    <a:pt x="12401" y="1641495"/>
                  </a:cubicBezTo>
                  <a:cubicBezTo>
                    <a:pt x="4461" y="1633554"/>
                    <a:pt x="0" y="1622785"/>
                    <a:pt x="0" y="1611556"/>
                  </a:cubicBezTo>
                  <a:lnTo>
                    <a:pt x="0" y="42340"/>
                  </a:lnTo>
                  <a:cubicBezTo>
                    <a:pt x="0" y="31111"/>
                    <a:pt x="4461" y="20342"/>
                    <a:pt x="12401" y="12401"/>
                  </a:cubicBezTo>
                  <a:cubicBezTo>
                    <a:pt x="20342" y="4461"/>
                    <a:pt x="31111" y="0"/>
                    <a:pt x="42340" y="0"/>
                  </a:cubicBezTo>
                  <a:close/>
                </a:path>
              </a:pathLst>
            </a:custGeom>
            <a:solidFill>
              <a:srgbClr val="F09F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
            <p:cNvSpPr txBox="1"/>
            <p:nvPr/>
          </p:nvSpPr>
          <p:spPr>
            <a:xfrm>
              <a:off x="0" y="28575"/>
              <a:ext cx="812800" cy="784225"/>
            </a:xfrm>
            <a:prstGeom prst="rect">
              <a:avLst/>
            </a:prstGeom>
            <a:noFill/>
            <a:ln>
              <a:noFill/>
            </a:ln>
          </p:spPr>
          <p:txBody>
            <a:bodyPr anchorCtr="0" anchor="ctr" bIns="50800" lIns="50800" spcFirstLastPara="1" rIns="50800" wrap="square" tIns="50800">
              <a:noAutofit/>
            </a:bodyPr>
            <a:lstStyle/>
            <a:p>
              <a:pPr indent="0" lvl="0" marL="0" marR="0" rtl="0" algn="ctr">
                <a:lnSpc>
                  <a:spcPct val="11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73" name="Google Shape;173;p4"/>
          <p:cNvSpPr/>
          <p:nvPr/>
        </p:nvSpPr>
        <p:spPr>
          <a:xfrm>
            <a:off x="326089" y="115252"/>
            <a:ext cx="518805" cy="775783"/>
          </a:xfrm>
          <a:custGeom>
            <a:rect b="b" l="l" r="r" t="t"/>
            <a:pathLst>
              <a:path extrusionOk="0" h="775783" w="518805">
                <a:moveTo>
                  <a:pt x="0" y="0"/>
                </a:moveTo>
                <a:lnTo>
                  <a:pt x="518805" y="0"/>
                </a:lnTo>
                <a:lnTo>
                  <a:pt x="518805" y="775783"/>
                </a:lnTo>
                <a:lnTo>
                  <a:pt x="0" y="775783"/>
                </a:lnTo>
                <a:lnTo>
                  <a:pt x="0" y="0"/>
                </a:lnTo>
                <a:close/>
              </a:path>
            </a:pathLst>
          </a:custGeom>
          <a:blipFill rotWithShape="1">
            <a:blip r:embed="rId4">
              <a:alphaModFix/>
            </a:blip>
            <a:stretch>
              <a:fillRect b="0" l="0" r="0" t="0"/>
            </a:stretch>
          </a:blipFill>
          <a:ln>
            <a:noFill/>
          </a:ln>
        </p:spPr>
      </p:sp>
      <p:sp>
        <p:nvSpPr>
          <p:cNvPr id="174" name="Google Shape;174;p4"/>
          <p:cNvSpPr/>
          <p:nvPr/>
        </p:nvSpPr>
        <p:spPr>
          <a:xfrm>
            <a:off x="1028700" y="-88033"/>
            <a:ext cx="2026052" cy="979068"/>
          </a:xfrm>
          <a:custGeom>
            <a:rect b="b" l="l" r="r" t="t"/>
            <a:pathLst>
              <a:path extrusionOk="0" h="979068" w="2026052">
                <a:moveTo>
                  <a:pt x="0" y="0"/>
                </a:moveTo>
                <a:lnTo>
                  <a:pt x="2026052" y="0"/>
                </a:lnTo>
                <a:lnTo>
                  <a:pt x="2026052" y="979068"/>
                </a:lnTo>
                <a:lnTo>
                  <a:pt x="0" y="979068"/>
                </a:lnTo>
                <a:lnTo>
                  <a:pt x="0" y="0"/>
                </a:lnTo>
                <a:close/>
              </a:path>
            </a:pathLst>
          </a:custGeom>
          <a:blipFill rotWithShape="1">
            <a:blip r:embed="rId5">
              <a:alphaModFix/>
            </a:blip>
            <a:stretch>
              <a:fillRect b="-70278" l="-48400" r="-51751" t="-36812"/>
            </a:stretch>
          </a:blipFill>
          <a:ln>
            <a:noFill/>
          </a:ln>
        </p:spPr>
      </p:sp>
      <p:sp>
        <p:nvSpPr>
          <p:cNvPr id="175" name="Google Shape;175;p4"/>
          <p:cNvSpPr txBox="1"/>
          <p:nvPr/>
        </p:nvSpPr>
        <p:spPr>
          <a:xfrm>
            <a:off x="2482726" y="4314725"/>
            <a:ext cx="7573568" cy="3928520"/>
          </a:xfrm>
          <a:prstGeom prst="rect">
            <a:avLst/>
          </a:prstGeom>
          <a:noFill/>
          <a:ln>
            <a:noFill/>
          </a:ln>
        </p:spPr>
        <p:txBody>
          <a:bodyPr anchorCtr="0" anchor="t" bIns="0" lIns="0" spcFirstLastPara="1" rIns="0" wrap="square" tIns="0">
            <a:spAutoFit/>
          </a:bodyPr>
          <a:lstStyle/>
          <a:p>
            <a:pPr indent="0" lvl="0" marL="0" marR="0" rtl="0" algn="ctr">
              <a:lnSpc>
                <a:spcPct val="140024"/>
              </a:lnSpc>
              <a:spcBef>
                <a:spcPts val="0"/>
              </a:spcBef>
              <a:spcAft>
                <a:spcPts val="0"/>
              </a:spcAft>
              <a:buNone/>
            </a:pPr>
            <a:r>
              <a:rPr b="0" i="0" lang="en-US" sz="3208" u="none" cap="none" strike="noStrike">
                <a:solidFill>
                  <a:srgbClr val="000000"/>
                </a:solidFill>
                <a:latin typeface="Arial"/>
                <a:ea typeface="Arial"/>
                <a:cs typeface="Arial"/>
                <a:sym typeface="Arial"/>
              </a:rPr>
              <a:t>PCOS Pal is a groundbreaking app designed exclusively for women. Empowering women with knowledge, PCOS Pal offering a prediction and assesses your potential risk of PCOS and provides personalized tips to safeguard your health. </a:t>
            </a:r>
            <a:endParaRPr/>
          </a:p>
        </p:txBody>
      </p:sp>
      <p:sp>
        <p:nvSpPr>
          <p:cNvPr id="176" name="Google Shape;176;p4"/>
          <p:cNvSpPr txBox="1"/>
          <p:nvPr/>
        </p:nvSpPr>
        <p:spPr>
          <a:xfrm>
            <a:off x="2243631" y="1790275"/>
            <a:ext cx="8051757" cy="71213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5127" u="none" cap="none" strike="noStrike">
                <a:solidFill>
                  <a:srgbClr val="000000"/>
                </a:solidFill>
                <a:latin typeface="Arial"/>
                <a:ea typeface="Arial"/>
                <a:cs typeface="Arial"/>
                <a:sym typeface="Arial"/>
              </a:rPr>
              <a:t>Introducing you to our apps !</a:t>
            </a:r>
            <a:endParaRPr/>
          </a:p>
        </p:txBody>
      </p:sp>
      <p:sp>
        <p:nvSpPr>
          <p:cNvPr id="177" name="Google Shape;177;p4"/>
          <p:cNvSpPr txBox="1"/>
          <p:nvPr/>
        </p:nvSpPr>
        <p:spPr>
          <a:xfrm>
            <a:off x="4813872" y="3131722"/>
            <a:ext cx="2911277" cy="88709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US" sz="5199" u="none" cap="none" strike="noStrike">
                <a:solidFill>
                  <a:srgbClr val="000000"/>
                </a:solidFill>
                <a:latin typeface="Open Sans"/>
                <a:ea typeface="Open Sans"/>
                <a:cs typeface="Open Sans"/>
                <a:sym typeface="Open Sans"/>
              </a:rPr>
              <a:t>PCOS Pal</a:t>
            </a:r>
            <a:endParaRPr/>
          </a:p>
        </p:txBody>
      </p:sp>
      <p:sp>
        <p:nvSpPr>
          <p:cNvPr id="178" name="Google Shape;178;p4"/>
          <p:cNvSpPr txBox="1"/>
          <p:nvPr/>
        </p:nvSpPr>
        <p:spPr>
          <a:xfrm>
            <a:off x="9076431" y="4532909"/>
            <a:ext cx="9525" cy="419101"/>
          </a:xfrm>
          <a:prstGeom prst="rect">
            <a:avLst/>
          </a:prstGeom>
          <a:noFill/>
          <a:ln>
            <a:noFill/>
          </a:ln>
        </p:spPr>
        <p:txBody>
          <a:bodyPr anchorCtr="0" anchor="t" bIns="0" lIns="0" spcFirstLastPara="1" rIns="0" wrap="square" tIns="0">
            <a:spAutoFit/>
          </a:bodyPr>
          <a:lstStyle/>
          <a:p>
            <a:pPr indent="0" lvl="0" marL="0" marR="0" rtl="0" algn="ctr">
              <a:lnSpc>
                <a:spcPct val="16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79" name="Google Shape;179;p4"/>
          <p:cNvSpPr txBox="1"/>
          <p:nvPr/>
        </p:nvSpPr>
        <p:spPr>
          <a:xfrm>
            <a:off x="111122" y="910085"/>
            <a:ext cx="1132224" cy="178796"/>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0" i="0" lang="en-US" sz="1340" u="none" cap="none" strike="noStrike">
                <a:solidFill>
                  <a:srgbClr val="E457A5"/>
                </a:solidFill>
                <a:latin typeface="Arial"/>
                <a:ea typeface="Arial"/>
                <a:cs typeface="Arial"/>
                <a:sym typeface="Arial"/>
              </a:rPr>
              <a:t>PCOS Pal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8FB"/>
        </a:solidFill>
      </p:bgPr>
    </p:bg>
    <p:spTree>
      <p:nvGrpSpPr>
        <p:cNvPr id="187" name="Shape 187"/>
        <p:cNvGrpSpPr/>
        <p:nvPr/>
      </p:nvGrpSpPr>
      <p:grpSpPr>
        <a:xfrm>
          <a:off x="0" y="0"/>
          <a:ext cx="0" cy="0"/>
          <a:chOff x="0" y="0"/>
          <a:chExt cx="0" cy="0"/>
        </a:xfrm>
      </p:grpSpPr>
      <p:grpSp>
        <p:nvGrpSpPr>
          <p:cNvPr id="188" name="Google Shape;188;p5"/>
          <p:cNvGrpSpPr/>
          <p:nvPr/>
        </p:nvGrpSpPr>
        <p:grpSpPr>
          <a:xfrm>
            <a:off x="-4424167" y="-328234"/>
            <a:ext cx="11495191" cy="11546717"/>
            <a:chOff x="1813" y="0"/>
            <a:chExt cx="809173" cy="812800"/>
          </a:xfrm>
        </p:grpSpPr>
        <p:sp>
          <p:nvSpPr>
            <p:cNvPr id="189" name="Google Shape;189;p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B1CA">
                <a:alpha val="46666"/>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txBox="1"/>
            <p:nvPr/>
          </p:nvSpPr>
          <p:spPr>
            <a:xfrm>
              <a:off x="76200" y="104775"/>
              <a:ext cx="660400" cy="631825"/>
            </a:xfrm>
            <a:prstGeom prst="rect">
              <a:avLst/>
            </a:prstGeom>
            <a:noFill/>
            <a:ln>
              <a:noFill/>
            </a:ln>
          </p:spPr>
          <p:txBody>
            <a:bodyPr anchorCtr="0" anchor="ctr" bIns="50800" lIns="50800" spcFirstLastPara="1" rIns="50800" wrap="square" tIns="50800">
              <a:noAutofit/>
            </a:bodyPr>
            <a:lstStyle/>
            <a:p>
              <a:pPr indent="0" lvl="0" marL="0" marR="0" rtl="0" algn="ctr">
                <a:lnSpc>
                  <a:spcPct val="11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91" name="Google Shape;191;p5"/>
          <p:cNvSpPr/>
          <p:nvPr/>
        </p:nvSpPr>
        <p:spPr>
          <a:xfrm>
            <a:off x="-3881366" y="7556115"/>
            <a:ext cx="6546866" cy="1702185"/>
          </a:xfrm>
          <a:custGeom>
            <a:rect b="b" l="l" r="r" t="t"/>
            <a:pathLst>
              <a:path extrusionOk="0" h="1702185" w="6546866">
                <a:moveTo>
                  <a:pt x="0" y="0"/>
                </a:moveTo>
                <a:lnTo>
                  <a:pt x="6546866" y="0"/>
                </a:lnTo>
                <a:lnTo>
                  <a:pt x="6546866" y="1702185"/>
                </a:lnTo>
                <a:lnTo>
                  <a:pt x="0" y="1702185"/>
                </a:lnTo>
                <a:lnTo>
                  <a:pt x="0" y="0"/>
                </a:lnTo>
                <a:close/>
              </a:path>
            </a:pathLst>
          </a:custGeom>
          <a:blipFill rotWithShape="1">
            <a:blip r:embed="rId3">
              <a:alphaModFix/>
            </a:blip>
            <a:stretch>
              <a:fillRect b="0" l="0" r="0" t="0"/>
            </a:stretch>
          </a:blipFill>
          <a:ln>
            <a:noFill/>
          </a:ln>
        </p:spPr>
      </p:sp>
      <p:sp>
        <p:nvSpPr>
          <p:cNvPr id="192" name="Google Shape;192;p5"/>
          <p:cNvSpPr/>
          <p:nvPr/>
        </p:nvSpPr>
        <p:spPr>
          <a:xfrm>
            <a:off x="15068009" y="1077154"/>
            <a:ext cx="3219991" cy="1809049"/>
          </a:xfrm>
          <a:custGeom>
            <a:rect b="b" l="l" r="r" t="t"/>
            <a:pathLst>
              <a:path extrusionOk="0" h="1809049" w="3219991">
                <a:moveTo>
                  <a:pt x="0" y="0"/>
                </a:moveTo>
                <a:lnTo>
                  <a:pt x="3219991" y="0"/>
                </a:lnTo>
                <a:lnTo>
                  <a:pt x="3219991" y="1809050"/>
                </a:lnTo>
                <a:lnTo>
                  <a:pt x="0" y="1809050"/>
                </a:lnTo>
                <a:lnTo>
                  <a:pt x="0" y="0"/>
                </a:lnTo>
                <a:close/>
              </a:path>
            </a:pathLst>
          </a:custGeom>
          <a:blipFill rotWithShape="1">
            <a:blip r:embed="rId4">
              <a:alphaModFix/>
            </a:blip>
            <a:stretch>
              <a:fillRect b="0" l="0" r="0" t="0"/>
            </a:stretch>
          </a:blipFill>
          <a:ln>
            <a:noFill/>
          </a:ln>
        </p:spPr>
      </p:sp>
      <p:sp>
        <p:nvSpPr>
          <p:cNvPr id="193" name="Google Shape;193;p5"/>
          <p:cNvSpPr/>
          <p:nvPr/>
        </p:nvSpPr>
        <p:spPr>
          <a:xfrm>
            <a:off x="7572038" y="3314572"/>
            <a:ext cx="3143923" cy="5937178"/>
          </a:xfrm>
          <a:custGeom>
            <a:rect b="b" l="l" r="r" t="t"/>
            <a:pathLst>
              <a:path extrusionOk="0" h="5937178" w="3143923">
                <a:moveTo>
                  <a:pt x="0" y="0"/>
                </a:moveTo>
                <a:lnTo>
                  <a:pt x="3143924" y="0"/>
                </a:lnTo>
                <a:lnTo>
                  <a:pt x="3143924" y="5937178"/>
                </a:lnTo>
                <a:lnTo>
                  <a:pt x="0" y="5937178"/>
                </a:lnTo>
                <a:lnTo>
                  <a:pt x="0" y="0"/>
                </a:lnTo>
                <a:close/>
              </a:path>
            </a:pathLst>
          </a:custGeom>
          <a:blipFill rotWithShape="1">
            <a:blip r:embed="rId5">
              <a:alphaModFix/>
            </a:blip>
            <a:stretch>
              <a:fillRect b="0" l="0" r="0" t="0"/>
            </a:stretch>
          </a:blipFill>
          <a:ln>
            <a:noFill/>
          </a:ln>
        </p:spPr>
      </p:sp>
      <p:sp>
        <p:nvSpPr>
          <p:cNvPr id="194" name="Google Shape;194;p5"/>
          <p:cNvSpPr/>
          <p:nvPr/>
        </p:nvSpPr>
        <p:spPr>
          <a:xfrm>
            <a:off x="13866821" y="3288973"/>
            <a:ext cx="3208592" cy="6059303"/>
          </a:xfrm>
          <a:custGeom>
            <a:rect b="b" l="l" r="r" t="t"/>
            <a:pathLst>
              <a:path extrusionOk="0" h="6059303" w="3208592">
                <a:moveTo>
                  <a:pt x="0" y="0"/>
                </a:moveTo>
                <a:lnTo>
                  <a:pt x="3208593" y="0"/>
                </a:lnTo>
                <a:lnTo>
                  <a:pt x="3208593" y="6059303"/>
                </a:lnTo>
                <a:lnTo>
                  <a:pt x="0" y="6059303"/>
                </a:lnTo>
                <a:lnTo>
                  <a:pt x="0" y="0"/>
                </a:lnTo>
                <a:close/>
              </a:path>
            </a:pathLst>
          </a:custGeom>
          <a:blipFill rotWithShape="1">
            <a:blip r:embed="rId6">
              <a:alphaModFix/>
            </a:blip>
            <a:stretch>
              <a:fillRect b="0" l="0" r="0" t="0"/>
            </a:stretch>
          </a:blipFill>
          <a:ln>
            <a:noFill/>
          </a:ln>
        </p:spPr>
      </p:sp>
      <p:sp>
        <p:nvSpPr>
          <p:cNvPr id="195" name="Google Shape;195;p5"/>
          <p:cNvSpPr txBox="1"/>
          <p:nvPr/>
        </p:nvSpPr>
        <p:spPr>
          <a:xfrm>
            <a:off x="4796883" y="743423"/>
            <a:ext cx="8694234" cy="1238256"/>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9000" u="none" cap="none" strike="noStrike">
                <a:solidFill>
                  <a:srgbClr val="000000"/>
                </a:solidFill>
                <a:latin typeface="Arial"/>
                <a:ea typeface="Arial"/>
                <a:cs typeface="Arial"/>
                <a:sym typeface="Arial"/>
              </a:rPr>
              <a:t>FEATURE</a:t>
            </a:r>
            <a:endParaRPr/>
          </a:p>
        </p:txBody>
      </p:sp>
      <p:grpSp>
        <p:nvGrpSpPr>
          <p:cNvPr id="196" name="Google Shape;196;p5"/>
          <p:cNvGrpSpPr/>
          <p:nvPr/>
        </p:nvGrpSpPr>
        <p:grpSpPr>
          <a:xfrm>
            <a:off x="111122" y="3120741"/>
            <a:ext cx="6475220" cy="3224873"/>
            <a:chOff x="0" y="-95250"/>
            <a:chExt cx="8633627" cy="4299830"/>
          </a:xfrm>
        </p:grpSpPr>
        <p:sp>
          <p:nvSpPr>
            <p:cNvPr id="197" name="Google Shape;197;p5"/>
            <p:cNvSpPr txBox="1"/>
            <p:nvPr/>
          </p:nvSpPr>
          <p:spPr>
            <a:xfrm>
              <a:off x="522454" y="-95250"/>
              <a:ext cx="7249187" cy="1151043"/>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US" sz="5199" u="none" cap="none" strike="noStrike">
                  <a:solidFill>
                    <a:srgbClr val="000000"/>
                  </a:solidFill>
                  <a:latin typeface="Open Sans"/>
                  <a:ea typeface="Open Sans"/>
                  <a:cs typeface="Open Sans"/>
                  <a:sym typeface="Open Sans"/>
                </a:rPr>
                <a:t>Check PCOS Risk</a:t>
              </a:r>
              <a:endParaRPr/>
            </a:p>
          </p:txBody>
        </p:sp>
        <p:sp>
          <p:nvSpPr>
            <p:cNvPr id="198" name="Google Shape;198;p5"/>
            <p:cNvSpPr txBox="1"/>
            <p:nvPr/>
          </p:nvSpPr>
          <p:spPr>
            <a:xfrm>
              <a:off x="0" y="1444447"/>
              <a:ext cx="8633627" cy="2760133"/>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0" i="0" lang="en-US" sz="3999" u="none" cap="none" strike="noStrike">
                  <a:solidFill>
                    <a:srgbClr val="000000"/>
                  </a:solidFill>
                  <a:latin typeface="Open Sans"/>
                  <a:ea typeface="Open Sans"/>
                  <a:cs typeface="Open Sans"/>
                  <a:sym typeface="Open Sans"/>
                </a:rPr>
                <a:t>Fill questionnaire to assess your risk</a:t>
              </a:r>
              <a:endParaRPr/>
            </a:p>
            <a:p>
              <a:pPr indent="0" lvl="0" marL="0" marR="0" rtl="0" algn="ctr">
                <a:lnSpc>
                  <a:spcPct val="140010"/>
                </a:lnSpc>
                <a:spcBef>
                  <a:spcPts val="0"/>
                </a:spcBef>
                <a:spcAft>
                  <a:spcPts val="0"/>
                </a:spcAft>
                <a:buNone/>
              </a:pPr>
              <a:r>
                <a:t/>
              </a:r>
              <a:endParaRPr b="0" i="0" sz="3999" u="none" cap="none" strike="noStrike">
                <a:solidFill>
                  <a:srgbClr val="000000"/>
                </a:solidFill>
                <a:latin typeface="Open Sans"/>
                <a:ea typeface="Open Sans"/>
                <a:cs typeface="Open Sans"/>
                <a:sym typeface="Open Sans"/>
              </a:endParaRPr>
            </a:p>
          </p:txBody>
        </p:sp>
      </p:grpSp>
      <p:sp>
        <p:nvSpPr>
          <p:cNvPr id="199" name="Google Shape;199;p5"/>
          <p:cNvSpPr/>
          <p:nvPr/>
        </p:nvSpPr>
        <p:spPr>
          <a:xfrm>
            <a:off x="10715962" y="3308023"/>
            <a:ext cx="3150860" cy="5950277"/>
          </a:xfrm>
          <a:custGeom>
            <a:rect b="b" l="l" r="r" t="t"/>
            <a:pathLst>
              <a:path extrusionOk="0" h="5950277" w="3150860">
                <a:moveTo>
                  <a:pt x="0" y="0"/>
                </a:moveTo>
                <a:lnTo>
                  <a:pt x="3150859" y="0"/>
                </a:lnTo>
                <a:lnTo>
                  <a:pt x="3150859" y="5950277"/>
                </a:lnTo>
                <a:lnTo>
                  <a:pt x="0" y="5950277"/>
                </a:lnTo>
                <a:lnTo>
                  <a:pt x="0" y="0"/>
                </a:lnTo>
                <a:close/>
              </a:path>
            </a:pathLst>
          </a:custGeom>
          <a:blipFill rotWithShape="1">
            <a:blip r:embed="rId7">
              <a:alphaModFix/>
            </a:blip>
            <a:stretch>
              <a:fillRect b="0" l="0" r="0" t="0"/>
            </a:stretch>
          </a:blipFill>
          <a:ln>
            <a:noFill/>
          </a:ln>
        </p:spPr>
      </p:sp>
      <p:sp>
        <p:nvSpPr>
          <p:cNvPr id="200" name="Google Shape;200;p5"/>
          <p:cNvSpPr/>
          <p:nvPr/>
        </p:nvSpPr>
        <p:spPr>
          <a:xfrm>
            <a:off x="326089" y="115252"/>
            <a:ext cx="518805" cy="775783"/>
          </a:xfrm>
          <a:custGeom>
            <a:rect b="b" l="l" r="r" t="t"/>
            <a:pathLst>
              <a:path extrusionOk="0" h="775783" w="518805">
                <a:moveTo>
                  <a:pt x="0" y="0"/>
                </a:moveTo>
                <a:lnTo>
                  <a:pt x="518805" y="0"/>
                </a:lnTo>
                <a:lnTo>
                  <a:pt x="518805" y="775783"/>
                </a:lnTo>
                <a:lnTo>
                  <a:pt x="0" y="775783"/>
                </a:lnTo>
                <a:lnTo>
                  <a:pt x="0" y="0"/>
                </a:lnTo>
                <a:close/>
              </a:path>
            </a:pathLst>
          </a:custGeom>
          <a:blipFill rotWithShape="1">
            <a:blip r:embed="rId8">
              <a:alphaModFix/>
            </a:blip>
            <a:stretch>
              <a:fillRect b="0" l="0" r="0" t="0"/>
            </a:stretch>
          </a:blipFill>
          <a:ln>
            <a:noFill/>
          </a:ln>
        </p:spPr>
      </p:sp>
      <p:sp>
        <p:nvSpPr>
          <p:cNvPr id="201" name="Google Shape;201;p5"/>
          <p:cNvSpPr/>
          <p:nvPr/>
        </p:nvSpPr>
        <p:spPr>
          <a:xfrm>
            <a:off x="1028700" y="-88033"/>
            <a:ext cx="2026052" cy="979068"/>
          </a:xfrm>
          <a:custGeom>
            <a:rect b="b" l="l" r="r" t="t"/>
            <a:pathLst>
              <a:path extrusionOk="0" h="979068" w="2026052">
                <a:moveTo>
                  <a:pt x="0" y="0"/>
                </a:moveTo>
                <a:lnTo>
                  <a:pt x="2026052" y="0"/>
                </a:lnTo>
                <a:lnTo>
                  <a:pt x="2026052" y="979068"/>
                </a:lnTo>
                <a:lnTo>
                  <a:pt x="0" y="979068"/>
                </a:lnTo>
                <a:lnTo>
                  <a:pt x="0" y="0"/>
                </a:lnTo>
                <a:close/>
              </a:path>
            </a:pathLst>
          </a:custGeom>
          <a:blipFill rotWithShape="1">
            <a:blip r:embed="rId9">
              <a:alphaModFix/>
            </a:blip>
            <a:stretch>
              <a:fillRect b="-70278" l="-48400" r="-51751" t="-36812"/>
            </a:stretch>
          </a:blipFill>
          <a:ln>
            <a:noFill/>
          </a:ln>
        </p:spPr>
      </p:sp>
      <p:sp>
        <p:nvSpPr>
          <p:cNvPr id="202" name="Google Shape;202;p5"/>
          <p:cNvSpPr txBox="1"/>
          <p:nvPr/>
        </p:nvSpPr>
        <p:spPr>
          <a:xfrm>
            <a:off x="111122" y="910085"/>
            <a:ext cx="1132224" cy="178796"/>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0" i="0" lang="en-US" sz="1340" u="none" cap="none" strike="noStrike">
                <a:solidFill>
                  <a:srgbClr val="E457A5"/>
                </a:solidFill>
                <a:latin typeface="Arial"/>
                <a:ea typeface="Arial"/>
                <a:cs typeface="Arial"/>
                <a:sym typeface="Arial"/>
              </a:rPr>
              <a:t>PCOS Pal</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8FB"/>
        </a:solidFill>
      </p:bgPr>
    </p:bg>
    <p:spTree>
      <p:nvGrpSpPr>
        <p:cNvPr id="210" name="Shape 210"/>
        <p:cNvGrpSpPr/>
        <p:nvPr/>
      </p:nvGrpSpPr>
      <p:grpSpPr>
        <a:xfrm>
          <a:off x="0" y="0"/>
          <a:ext cx="0" cy="0"/>
          <a:chOff x="0" y="0"/>
          <a:chExt cx="0" cy="0"/>
        </a:xfrm>
      </p:grpSpPr>
      <p:grpSp>
        <p:nvGrpSpPr>
          <p:cNvPr id="211" name="Google Shape;211;p6"/>
          <p:cNvGrpSpPr/>
          <p:nvPr/>
        </p:nvGrpSpPr>
        <p:grpSpPr>
          <a:xfrm>
            <a:off x="-4424167" y="-328234"/>
            <a:ext cx="11495191" cy="11546717"/>
            <a:chOff x="1813" y="0"/>
            <a:chExt cx="809173" cy="812800"/>
          </a:xfrm>
        </p:grpSpPr>
        <p:sp>
          <p:nvSpPr>
            <p:cNvPr id="212" name="Google Shape;212;p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B1CA">
                <a:alpha val="46666"/>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6"/>
            <p:cNvSpPr txBox="1"/>
            <p:nvPr/>
          </p:nvSpPr>
          <p:spPr>
            <a:xfrm>
              <a:off x="76200" y="104775"/>
              <a:ext cx="660400" cy="631825"/>
            </a:xfrm>
            <a:prstGeom prst="rect">
              <a:avLst/>
            </a:prstGeom>
            <a:noFill/>
            <a:ln>
              <a:noFill/>
            </a:ln>
          </p:spPr>
          <p:txBody>
            <a:bodyPr anchorCtr="0" anchor="ctr" bIns="50800" lIns="50800" spcFirstLastPara="1" rIns="50800" wrap="square" tIns="50800">
              <a:noAutofit/>
            </a:bodyPr>
            <a:lstStyle/>
            <a:p>
              <a:pPr indent="0" lvl="0" marL="0" marR="0" rtl="0" algn="ctr">
                <a:lnSpc>
                  <a:spcPct val="1111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14" name="Google Shape;214;p6"/>
          <p:cNvSpPr/>
          <p:nvPr/>
        </p:nvSpPr>
        <p:spPr>
          <a:xfrm>
            <a:off x="-3881366" y="7556115"/>
            <a:ext cx="6546866" cy="1702185"/>
          </a:xfrm>
          <a:custGeom>
            <a:rect b="b" l="l" r="r" t="t"/>
            <a:pathLst>
              <a:path extrusionOk="0" h="1702185" w="6546866">
                <a:moveTo>
                  <a:pt x="0" y="0"/>
                </a:moveTo>
                <a:lnTo>
                  <a:pt x="6546866" y="0"/>
                </a:lnTo>
                <a:lnTo>
                  <a:pt x="6546866" y="1702185"/>
                </a:lnTo>
                <a:lnTo>
                  <a:pt x="0" y="1702185"/>
                </a:lnTo>
                <a:lnTo>
                  <a:pt x="0" y="0"/>
                </a:lnTo>
                <a:close/>
              </a:path>
            </a:pathLst>
          </a:custGeom>
          <a:blipFill rotWithShape="1">
            <a:blip r:embed="rId3">
              <a:alphaModFix/>
            </a:blip>
            <a:stretch>
              <a:fillRect b="0" l="0" r="0" t="0"/>
            </a:stretch>
          </a:blipFill>
          <a:ln>
            <a:noFill/>
          </a:ln>
        </p:spPr>
      </p:sp>
      <p:sp>
        <p:nvSpPr>
          <p:cNvPr id="215" name="Google Shape;215;p6"/>
          <p:cNvSpPr/>
          <p:nvPr/>
        </p:nvSpPr>
        <p:spPr>
          <a:xfrm>
            <a:off x="15068009" y="1077154"/>
            <a:ext cx="3219991" cy="1809049"/>
          </a:xfrm>
          <a:custGeom>
            <a:rect b="b" l="l" r="r" t="t"/>
            <a:pathLst>
              <a:path extrusionOk="0" h="1809049" w="3219991">
                <a:moveTo>
                  <a:pt x="0" y="0"/>
                </a:moveTo>
                <a:lnTo>
                  <a:pt x="3219991" y="0"/>
                </a:lnTo>
                <a:lnTo>
                  <a:pt x="3219991" y="1809050"/>
                </a:lnTo>
                <a:lnTo>
                  <a:pt x="0" y="1809050"/>
                </a:lnTo>
                <a:lnTo>
                  <a:pt x="0" y="0"/>
                </a:lnTo>
                <a:close/>
              </a:path>
            </a:pathLst>
          </a:custGeom>
          <a:blipFill rotWithShape="1">
            <a:blip r:embed="rId4">
              <a:alphaModFix/>
            </a:blip>
            <a:stretch>
              <a:fillRect b="0" l="0" r="0" t="0"/>
            </a:stretch>
          </a:blipFill>
          <a:ln>
            <a:noFill/>
          </a:ln>
        </p:spPr>
      </p:sp>
      <p:sp>
        <p:nvSpPr>
          <p:cNvPr id="216" name="Google Shape;216;p6"/>
          <p:cNvSpPr/>
          <p:nvPr/>
        </p:nvSpPr>
        <p:spPr>
          <a:xfrm>
            <a:off x="8658463" y="3046337"/>
            <a:ext cx="3289430" cy="6211963"/>
          </a:xfrm>
          <a:custGeom>
            <a:rect b="b" l="l" r="r" t="t"/>
            <a:pathLst>
              <a:path extrusionOk="0" h="6211963" w="3289430">
                <a:moveTo>
                  <a:pt x="0" y="0"/>
                </a:moveTo>
                <a:lnTo>
                  <a:pt x="3289430" y="0"/>
                </a:lnTo>
                <a:lnTo>
                  <a:pt x="3289430" y="6211963"/>
                </a:lnTo>
                <a:lnTo>
                  <a:pt x="0" y="6211963"/>
                </a:lnTo>
                <a:lnTo>
                  <a:pt x="0" y="0"/>
                </a:lnTo>
                <a:close/>
              </a:path>
            </a:pathLst>
          </a:custGeom>
          <a:blipFill rotWithShape="1">
            <a:blip r:embed="rId5">
              <a:alphaModFix/>
            </a:blip>
            <a:stretch>
              <a:fillRect b="0" l="0" r="0" t="0"/>
            </a:stretch>
          </a:blipFill>
          <a:ln>
            <a:noFill/>
          </a:ln>
        </p:spPr>
      </p:sp>
      <p:sp>
        <p:nvSpPr>
          <p:cNvPr id="217" name="Google Shape;217;p6"/>
          <p:cNvSpPr txBox="1"/>
          <p:nvPr/>
        </p:nvSpPr>
        <p:spPr>
          <a:xfrm>
            <a:off x="4796883" y="743423"/>
            <a:ext cx="8694234" cy="1238256"/>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9000" u="none" cap="none" strike="noStrike">
                <a:solidFill>
                  <a:srgbClr val="000000"/>
                </a:solidFill>
                <a:latin typeface="Arial"/>
                <a:ea typeface="Arial"/>
                <a:cs typeface="Arial"/>
                <a:sym typeface="Arial"/>
              </a:rPr>
              <a:t>FEATURE</a:t>
            </a:r>
            <a:endParaRPr/>
          </a:p>
        </p:txBody>
      </p:sp>
      <p:sp>
        <p:nvSpPr>
          <p:cNvPr id="218" name="Google Shape;218;p6"/>
          <p:cNvSpPr txBox="1"/>
          <p:nvPr/>
        </p:nvSpPr>
        <p:spPr>
          <a:xfrm>
            <a:off x="0" y="1933069"/>
            <a:ext cx="6581263" cy="181102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US" sz="5199" u="none" cap="none" strike="noStrike">
                <a:solidFill>
                  <a:srgbClr val="000000"/>
                </a:solidFill>
                <a:latin typeface="Open Sans"/>
                <a:ea typeface="Open Sans"/>
                <a:cs typeface="Open Sans"/>
                <a:sym typeface="Open Sans"/>
              </a:rPr>
              <a:t>Improve Your Health</a:t>
            </a:r>
            <a:endParaRPr/>
          </a:p>
        </p:txBody>
      </p:sp>
      <p:sp>
        <p:nvSpPr>
          <p:cNvPr id="219" name="Google Shape;219;p6"/>
          <p:cNvSpPr txBox="1"/>
          <p:nvPr/>
        </p:nvSpPr>
        <p:spPr>
          <a:xfrm>
            <a:off x="0" y="4060825"/>
            <a:ext cx="6674792" cy="1384300"/>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0" i="0" lang="en-US" sz="3999" u="none" cap="none" strike="noStrike">
                <a:solidFill>
                  <a:srgbClr val="000000"/>
                </a:solidFill>
                <a:latin typeface="Open Sans"/>
                <a:ea typeface="Open Sans"/>
                <a:cs typeface="Open Sans"/>
                <a:sym typeface="Open Sans"/>
              </a:rPr>
              <a:t>Get helpful tips based on your result</a:t>
            </a:r>
            <a:endParaRPr/>
          </a:p>
        </p:txBody>
      </p:sp>
      <p:sp>
        <p:nvSpPr>
          <p:cNvPr id="220" name="Google Shape;220;p6"/>
          <p:cNvSpPr/>
          <p:nvPr/>
        </p:nvSpPr>
        <p:spPr>
          <a:xfrm>
            <a:off x="11947893" y="2663251"/>
            <a:ext cx="3314559" cy="6259417"/>
          </a:xfrm>
          <a:custGeom>
            <a:rect b="b" l="l" r="r" t="t"/>
            <a:pathLst>
              <a:path extrusionOk="0" h="6259417" w="3314559">
                <a:moveTo>
                  <a:pt x="0" y="0"/>
                </a:moveTo>
                <a:lnTo>
                  <a:pt x="3314559" y="0"/>
                </a:lnTo>
                <a:lnTo>
                  <a:pt x="3314559" y="6259417"/>
                </a:lnTo>
                <a:lnTo>
                  <a:pt x="0" y="6259417"/>
                </a:lnTo>
                <a:lnTo>
                  <a:pt x="0" y="0"/>
                </a:lnTo>
                <a:close/>
              </a:path>
            </a:pathLst>
          </a:custGeom>
          <a:blipFill rotWithShape="1">
            <a:blip r:embed="rId6">
              <a:alphaModFix/>
            </a:blip>
            <a:stretch>
              <a:fillRect b="0" l="0" r="0" t="0"/>
            </a:stretch>
          </a:blipFill>
          <a:ln>
            <a:noFill/>
          </a:ln>
        </p:spPr>
      </p:sp>
      <p:sp>
        <p:nvSpPr>
          <p:cNvPr id="221" name="Google Shape;221;p6"/>
          <p:cNvSpPr/>
          <p:nvPr/>
        </p:nvSpPr>
        <p:spPr>
          <a:xfrm>
            <a:off x="326089" y="115252"/>
            <a:ext cx="518805" cy="775783"/>
          </a:xfrm>
          <a:custGeom>
            <a:rect b="b" l="l" r="r" t="t"/>
            <a:pathLst>
              <a:path extrusionOk="0" h="775783" w="518805">
                <a:moveTo>
                  <a:pt x="0" y="0"/>
                </a:moveTo>
                <a:lnTo>
                  <a:pt x="518805" y="0"/>
                </a:lnTo>
                <a:lnTo>
                  <a:pt x="518805" y="775783"/>
                </a:lnTo>
                <a:lnTo>
                  <a:pt x="0" y="775783"/>
                </a:lnTo>
                <a:lnTo>
                  <a:pt x="0" y="0"/>
                </a:lnTo>
                <a:close/>
              </a:path>
            </a:pathLst>
          </a:custGeom>
          <a:blipFill rotWithShape="1">
            <a:blip r:embed="rId7">
              <a:alphaModFix/>
            </a:blip>
            <a:stretch>
              <a:fillRect b="0" l="0" r="0" t="0"/>
            </a:stretch>
          </a:blipFill>
          <a:ln>
            <a:noFill/>
          </a:ln>
        </p:spPr>
      </p:sp>
      <p:sp>
        <p:nvSpPr>
          <p:cNvPr id="222" name="Google Shape;222;p6"/>
          <p:cNvSpPr/>
          <p:nvPr/>
        </p:nvSpPr>
        <p:spPr>
          <a:xfrm>
            <a:off x="1028700" y="-88033"/>
            <a:ext cx="2026052" cy="979068"/>
          </a:xfrm>
          <a:custGeom>
            <a:rect b="b" l="l" r="r" t="t"/>
            <a:pathLst>
              <a:path extrusionOk="0" h="979068" w="2026052">
                <a:moveTo>
                  <a:pt x="0" y="0"/>
                </a:moveTo>
                <a:lnTo>
                  <a:pt x="2026052" y="0"/>
                </a:lnTo>
                <a:lnTo>
                  <a:pt x="2026052" y="979068"/>
                </a:lnTo>
                <a:lnTo>
                  <a:pt x="0" y="979068"/>
                </a:lnTo>
                <a:lnTo>
                  <a:pt x="0" y="0"/>
                </a:lnTo>
                <a:close/>
              </a:path>
            </a:pathLst>
          </a:custGeom>
          <a:blipFill rotWithShape="1">
            <a:blip r:embed="rId8">
              <a:alphaModFix/>
            </a:blip>
            <a:stretch>
              <a:fillRect b="-70278" l="-48400" r="-51751" t="-36812"/>
            </a:stretch>
          </a:blipFill>
          <a:ln>
            <a:noFill/>
          </a:ln>
        </p:spPr>
      </p:sp>
      <p:sp>
        <p:nvSpPr>
          <p:cNvPr id="223" name="Google Shape;223;p6"/>
          <p:cNvSpPr txBox="1"/>
          <p:nvPr/>
        </p:nvSpPr>
        <p:spPr>
          <a:xfrm>
            <a:off x="111122" y="910085"/>
            <a:ext cx="1132224" cy="178796"/>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0" i="0" lang="en-US" sz="1340" u="none" cap="none" strike="noStrike">
                <a:solidFill>
                  <a:srgbClr val="E457A5"/>
                </a:solidFill>
                <a:latin typeface="Arial"/>
                <a:ea typeface="Arial"/>
                <a:cs typeface="Arial"/>
                <a:sym typeface="Arial"/>
              </a:rPr>
              <a:t>PCOS Pal</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6EF"/>
        </a:solidFill>
      </p:bgPr>
    </p:bg>
    <p:spTree>
      <p:nvGrpSpPr>
        <p:cNvPr id="227" name="Shape 227"/>
        <p:cNvGrpSpPr/>
        <p:nvPr/>
      </p:nvGrpSpPr>
      <p:grpSpPr>
        <a:xfrm>
          <a:off x="0" y="0"/>
          <a:ext cx="0" cy="0"/>
          <a:chOff x="0" y="0"/>
          <a:chExt cx="0" cy="0"/>
        </a:xfrm>
      </p:grpSpPr>
      <p:sp>
        <p:nvSpPr>
          <p:cNvPr id="228" name="Google Shape;228;p7"/>
          <p:cNvSpPr/>
          <p:nvPr/>
        </p:nvSpPr>
        <p:spPr>
          <a:xfrm>
            <a:off x="13744801" y="3912677"/>
            <a:ext cx="3805642" cy="4025199"/>
          </a:xfrm>
          <a:custGeom>
            <a:rect b="b" l="l" r="r" t="t"/>
            <a:pathLst>
              <a:path extrusionOk="0" h="4025199" w="3805642">
                <a:moveTo>
                  <a:pt x="0" y="0"/>
                </a:moveTo>
                <a:lnTo>
                  <a:pt x="3805642" y="0"/>
                </a:lnTo>
                <a:lnTo>
                  <a:pt x="3805642" y="4025199"/>
                </a:lnTo>
                <a:lnTo>
                  <a:pt x="0" y="4025199"/>
                </a:lnTo>
                <a:lnTo>
                  <a:pt x="0" y="0"/>
                </a:lnTo>
                <a:close/>
              </a:path>
            </a:pathLst>
          </a:custGeom>
          <a:blipFill rotWithShape="1">
            <a:blip r:embed="rId3">
              <a:alphaModFix/>
            </a:blip>
            <a:stretch>
              <a:fillRect b="0" l="0" r="0" t="0"/>
            </a:stretch>
          </a:blipFill>
          <a:ln>
            <a:noFill/>
          </a:ln>
        </p:spPr>
      </p:sp>
      <p:sp>
        <p:nvSpPr>
          <p:cNvPr id="229" name="Google Shape;229;p7"/>
          <p:cNvSpPr/>
          <p:nvPr/>
        </p:nvSpPr>
        <p:spPr>
          <a:xfrm>
            <a:off x="6960484" y="1256317"/>
            <a:ext cx="7189236" cy="3568476"/>
          </a:xfrm>
          <a:custGeom>
            <a:rect b="b" l="l" r="r" t="t"/>
            <a:pathLst>
              <a:path extrusionOk="0" h="3568476" w="7189236">
                <a:moveTo>
                  <a:pt x="0" y="0"/>
                </a:moveTo>
                <a:lnTo>
                  <a:pt x="7189236" y="0"/>
                </a:lnTo>
                <a:lnTo>
                  <a:pt x="7189236" y="3568476"/>
                </a:lnTo>
                <a:lnTo>
                  <a:pt x="0" y="3568476"/>
                </a:lnTo>
                <a:lnTo>
                  <a:pt x="0" y="0"/>
                </a:lnTo>
                <a:close/>
              </a:path>
            </a:pathLst>
          </a:custGeom>
          <a:blipFill rotWithShape="1">
            <a:blip r:embed="rId4">
              <a:alphaModFix/>
            </a:blip>
            <a:stretch>
              <a:fillRect b="0" l="0" r="0" t="0"/>
            </a:stretch>
          </a:blipFill>
          <a:ln>
            <a:noFill/>
          </a:ln>
        </p:spPr>
      </p:sp>
      <p:sp>
        <p:nvSpPr>
          <p:cNvPr id="230" name="Google Shape;230;p7"/>
          <p:cNvSpPr/>
          <p:nvPr/>
        </p:nvSpPr>
        <p:spPr>
          <a:xfrm>
            <a:off x="6960484" y="5585049"/>
            <a:ext cx="7189236" cy="3568476"/>
          </a:xfrm>
          <a:custGeom>
            <a:rect b="b" l="l" r="r" t="t"/>
            <a:pathLst>
              <a:path extrusionOk="0" h="3568476" w="7189236">
                <a:moveTo>
                  <a:pt x="0" y="0"/>
                </a:moveTo>
                <a:lnTo>
                  <a:pt x="7189236" y="0"/>
                </a:lnTo>
                <a:lnTo>
                  <a:pt x="7189236" y="3568476"/>
                </a:lnTo>
                <a:lnTo>
                  <a:pt x="0" y="3568476"/>
                </a:lnTo>
                <a:lnTo>
                  <a:pt x="0" y="0"/>
                </a:lnTo>
                <a:close/>
              </a:path>
            </a:pathLst>
          </a:custGeom>
          <a:blipFill rotWithShape="1">
            <a:blip r:embed="rId4">
              <a:alphaModFix/>
            </a:blip>
            <a:stretch>
              <a:fillRect b="0" l="0" r="0" t="0"/>
            </a:stretch>
          </a:blipFill>
          <a:ln>
            <a:noFill/>
          </a:ln>
        </p:spPr>
      </p:sp>
      <p:sp>
        <p:nvSpPr>
          <p:cNvPr id="231" name="Google Shape;231;p7"/>
          <p:cNvSpPr/>
          <p:nvPr/>
        </p:nvSpPr>
        <p:spPr>
          <a:xfrm>
            <a:off x="661357" y="6438527"/>
            <a:ext cx="6019284" cy="1499349"/>
          </a:xfrm>
          <a:custGeom>
            <a:rect b="b" l="l" r="r" t="t"/>
            <a:pathLst>
              <a:path extrusionOk="0" h="1499349" w="6019284">
                <a:moveTo>
                  <a:pt x="0" y="0"/>
                </a:moveTo>
                <a:lnTo>
                  <a:pt x="6019283" y="0"/>
                </a:lnTo>
                <a:lnTo>
                  <a:pt x="6019283" y="1499349"/>
                </a:lnTo>
                <a:lnTo>
                  <a:pt x="0" y="1499349"/>
                </a:lnTo>
                <a:lnTo>
                  <a:pt x="0" y="0"/>
                </a:lnTo>
                <a:close/>
              </a:path>
            </a:pathLst>
          </a:custGeom>
          <a:blipFill rotWithShape="1">
            <a:blip r:embed="rId5">
              <a:alphaModFix/>
            </a:blip>
            <a:stretch>
              <a:fillRect b="0" l="0" r="0" t="0"/>
            </a:stretch>
          </a:blipFill>
          <a:ln>
            <a:noFill/>
          </a:ln>
        </p:spPr>
      </p:sp>
      <p:sp>
        <p:nvSpPr>
          <p:cNvPr id="232" name="Google Shape;232;p7"/>
          <p:cNvSpPr txBox="1"/>
          <p:nvPr/>
        </p:nvSpPr>
        <p:spPr>
          <a:xfrm>
            <a:off x="8662594" y="1472348"/>
            <a:ext cx="3785016" cy="596658"/>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203" u="none" cap="none" strike="noStrike">
                <a:solidFill>
                  <a:srgbClr val="000000"/>
                </a:solidFill>
                <a:latin typeface="Arial"/>
                <a:ea typeface="Arial"/>
                <a:cs typeface="Arial"/>
                <a:sym typeface="Arial"/>
              </a:rPr>
              <a:t>WOMEN OF REPRODUCTIVE AGE</a:t>
            </a:r>
            <a:endParaRPr/>
          </a:p>
        </p:txBody>
      </p:sp>
      <p:sp>
        <p:nvSpPr>
          <p:cNvPr id="233" name="Google Shape;233;p7"/>
          <p:cNvSpPr txBox="1"/>
          <p:nvPr/>
        </p:nvSpPr>
        <p:spPr>
          <a:xfrm>
            <a:off x="8199668" y="5838346"/>
            <a:ext cx="4710867" cy="313056"/>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200" u="none" cap="none" strike="noStrike">
                <a:solidFill>
                  <a:srgbClr val="000000"/>
                </a:solidFill>
                <a:latin typeface="Arial"/>
                <a:ea typeface="Arial"/>
                <a:cs typeface="Arial"/>
                <a:sym typeface="Arial"/>
              </a:rPr>
              <a:t>PREGNANT MOTHER</a:t>
            </a:r>
            <a:endParaRPr/>
          </a:p>
        </p:txBody>
      </p:sp>
      <p:sp>
        <p:nvSpPr>
          <p:cNvPr id="234" name="Google Shape;234;p7"/>
          <p:cNvSpPr txBox="1"/>
          <p:nvPr/>
        </p:nvSpPr>
        <p:spPr>
          <a:xfrm>
            <a:off x="941200" y="1415198"/>
            <a:ext cx="5459597" cy="41529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9000" u="none" cap="none" strike="noStrike">
                <a:solidFill>
                  <a:srgbClr val="000000"/>
                </a:solidFill>
                <a:latin typeface="Arial"/>
                <a:ea typeface="Arial"/>
                <a:cs typeface="Arial"/>
                <a:sym typeface="Arial"/>
              </a:rPr>
              <a:t>Current Target Market</a:t>
            </a:r>
            <a:endParaRPr/>
          </a:p>
        </p:txBody>
      </p:sp>
      <p:sp>
        <p:nvSpPr>
          <p:cNvPr id="235" name="Google Shape;235;p7"/>
          <p:cNvSpPr txBox="1"/>
          <p:nvPr/>
        </p:nvSpPr>
        <p:spPr>
          <a:xfrm>
            <a:off x="7322700" y="6303803"/>
            <a:ext cx="6422101" cy="2198350"/>
          </a:xfrm>
          <a:prstGeom prst="rect">
            <a:avLst/>
          </a:prstGeom>
          <a:noFill/>
          <a:ln>
            <a:noFill/>
          </a:ln>
        </p:spPr>
        <p:txBody>
          <a:bodyPr anchorCtr="0" anchor="t" bIns="0" lIns="0" spcFirstLastPara="1" rIns="0" wrap="square" tIns="0">
            <a:spAutoFit/>
          </a:bodyPr>
          <a:lstStyle/>
          <a:p>
            <a:pPr indent="0" lvl="0" marL="0" marR="0" rtl="0" algn="ctr">
              <a:lnSpc>
                <a:spcPct val="140009"/>
              </a:lnSpc>
              <a:spcBef>
                <a:spcPts val="0"/>
              </a:spcBef>
              <a:spcAft>
                <a:spcPts val="0"/>
              </a:spcAft>
              <a:buNone/>
            </a:pPr>
            <a:r>
              <a:rPr b="0" i="0" lang="en-US" sz="2112" u="none" cap="none" strike="noStrike">
                <a:solidFill>
                  <a:srgbClr val="000000"/>
                </a:solidFill>
                <a:latin typeface="Arial"/>
                <a:ea typeface="Arial"/>
                <a:cs typeface="Arial"/>
                <a:sym typeface="Arial"/>
              </a:rPr>
              <a:t>Pregnant mothers are our target market because our objective is also to ensure the safety and well-being of both the mother and her unborn child. We want to provide them with the information and support to navigate the challenges and potential risks associated with pregnancy and PCOS.</a:t>
            </a:r>
            <a:endParaRPr/>
          </a:p>
        </p:txBody>
      </p:sp>
      <p:sp>
        <p:nvSpPr>
          <p:cNvPr id="236" name="Google Shape;236;p7"/>
          <p:cNvSpPr txBox="1"/>
          <p:nvPr/>
        </p:nvSpPr>
        <p:spPr>
          <a:xfrm>
            <a:off x="7322700" y="2204646"/>
            <a:ext cx="6422101" cy="2067972"/>
          </a:xfrm>
          <a:prstGeom prst="rect">
            <a:avLst/>
          </a:prstGeom>
          <a:noFill/>
          <a:ln>
            <a:noFill/>
          </a:ln>
        </p:spPr>
        <p:txBody>
          <a:bodyPr anchorCtr="0" anchor="t" bIns="0" lIns="0" spcFirstLastPara="1" rIns="0" wrap="square" tIns="0">
            <a:spAutoFit/>
          </a:bodyPr>
          <a:lstStyle/>
          <a:p>
            <a:pPr indent="0" lvl="0" marL="0" marR="0" rtl="0" algn="ctr">
              <a:lnSpc>
                <a:spcPct val="139989"/>
              </a:lnSpc>
              <a:spcBef>
                <a:spcPts val="0"/>
              </a:spcBef>
              <a:spcAft>
                <a:spcPts val="0"/>
              </a:spcAft>
              <a:buNone/>
            </a:pPr>
            <a:r>
              <a:rPr b="0" i="0" lang="en-US" sz="1993" u="none" cap="none" strike="noStrike">
                <a:solidFill>
                  <a:srgbClr val="000000"/>
                </a:solidFill>
                <a:latin typeface="Arial"/>
                <a:ea typeface="Arial"/>
                <a:cs typeface="Arial"/>
                <a:sym typeface="Arial"/>
              </a:rPr>
              <a:t>Women in the reproductive age are more susceptible due to significant hormonal changes that occur in their bodies which can disrupt the normal functioning of the reproductive system and lead them to PCOS. As a result, our apps aim to serve as a helpful tool for them to prevent and manage PCOS effectively.</a:t>
            </a:r>
            <a:endParaRPr/>
          </a:p>
        </p:txBody>
      </p:sp>
      <p:sp>
        <p:nvSpPr>
          <p:cNvPr id="237" name="Google Shape;237;p7"/>
          <p:cNvSpPr/>
          <p:nvPr/>
        </p:nvSpPr>
        <p:spPr>
          <a:xfrm>
            <a:off x="326089" y="115252"/>
            <a:ext cx="518805" cy="775783"/>
          </a:xfrm>
          <a:custGeom>
            <a:rect b="b" l="l" r="r" t="t"/>
            <a:pathLst>
              <a:path extrusionOk="0" h="775783" w="518805">
                <a:moveTo>
                  <a:pt x="0" y="0"/>
                </a:moveTo>
                <a:lnTo>
                  <a:pt x="518805" y="0"/>
                </a:lnTo>
                <a:lnTo>
                  <a:pt x="518805" y="775783"/>
                </a:lnTo>
                <a:lnTo>
                  <a:pt x="0" y="775783"/>
                </a:lnTo>
                <a:lnTo>
                  <a:pt x="0" y="0"/>
                </a:lnTo>
                <a:close/>
              </a:path>
            </a:pathLst>
          </a:custGeom>
          <a:blipFill rotWithShape="1">
            <a:blip r:embed="rId6">
              <a:alphaModFix/>
            </a:blip>
            <a:stretch>
              <a:fillRect b="0" l="0" r="0" t="0"/>
            </a:stretch>
          </a:blipFill>
          <a:ln>
            <a:noFill/>
          </a:ln>
        </p:spPr>
      </p:sp>
      <p:sp>
        <p:nvSpPr>
          <p:cNvPr id="238" name="Google Shape;238;p7"/>
          <p:cNvSpPr/>
          <p:nvPr/>
        </p:nvSpPr>
        <p:spPr>
          <a:xfrm>
            <a:off x="1028700" y="-88033"/>
            <a:ext cx="2026052" cy="979068"/>
          </a:xfrm>
          <a:custGeom>
            <a:rect b="b" l="l" r="r" t="t"/>
            <a:pathLst>
              <a:path extrusionOk="0" h="979068" w="2026052">
                <a:moveTo>
                  <a:pt x="0" y="0"/>
                </a:moveTo>
                <a:lnTo>
                  <a:pt x="2026052" y="0"/>
                </a:lnTo>
                <a:lnTo>
                  <a:pt x="2026052" y="979068"/>
                </a:lnTo>
                <a:lnTo>
                  <a:pt x="0" y="979068"/>
                </a:lnTo>
                <a:lnTo>
                  <a:pt x="0" y="0"/>
                </a:lnTo>
                <a:close/>
              </a:path>
            </a:pathLst>
          </a:custGeom>
          <a:blipFill rotWithShape="1">
            <a:blip r:embed="rId7">
              <a:alphaModFix/>
            </a:blip>
            <a:stretch>
              <a:fillRect b="-70278" l="-48400" r="-51751" t="-36812"/>
            </a:stretch>
          </a:blipFill>
          <a:ln>
            <a:noFill/>
          </a:ln>
        </p:spPr>
      </p:sp>
      <p:sp>
        <p:nvSpPr>
          <p:cNvPr id="239" name="Google Shape;239;p7"/>
          <p:cNvSpPr txBox="1"/>
          <p:nvPr/>
        </p:nvSpPr>
        <p:spPr>
          <a:xfrm>
            <a:off x="111122" y="910085"/>
            <a:ext cx="1132224" cy="178796"/>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0" i="0" lang="en-US" sz="1340" u="none" cap="none" strike="noStrike">
                <a:solidFill>
                  <a:srgbClr val="E457A5"/>
                </a:solidFill>
                <a:latin typeface="Arial"/>
                <a:ea typeface="Arial"/>
                <a:cs typeface="Arial"/>
                <a:sym typeface="Arial"/>
              </a:rPr>
              <a:t>PCOS Pal</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6EF"/>
        </a:solidFill>
      </p:bgPr>
    </p:bg>
    <p:spTree>
      <p:nvGrpSpPr>
        <p:cNvPr id="243" name="Shape 243"/>
        <p:cNvGrpSpPr/>
        <p:nvPr/>
      </p:nvGrpSpPr>
      <p:grpSpPr>
        <a:xfrm>
          <a:off x="0" y="0"/>
          <a:ext cx="0" cy="0"/>
          <a:chOff x="0" y="0"/>
          <a:chExt cx="0" cy="0"/>
        </a:xfrm>
      </p:grpSpPr>
      <p:sp>
        <p:nvSpPr>
          <p:cNvPr id="244" name="Google Shape;244;p8"/>
          <p:cNvSpPr/>
          <p:nvPr/>
        </p:nvSpPr>
        <p:spPr>
          <a:xfrm>
            <a:off x="13744801" y="3912677"/>
            <a:ext cx="3805642" cy="4025199"/>
          </a:xfrm>
          <a:custGeom>
            <a:rect b="b" l="l" r="r" t="t"/>
            <a:pathLst>
              <a:path extrusionOk="0" h="4025199" w="3805642">
                <a:moveTo>
                  <a:pt x="0" y="0"/>
                </a:moveTo>
                <a:lnTo>
                  <a:pt x="3805642" y="0"/>
                </a:lnTo>
                <a:lnTo>
                  <a:pt x="3805642" y="4025199"/>
                </a:lnTo>
                <a:lnTo>
                  <a:pt x="0" y="4025199"/>
                </a:lnTo>
                <a:lnTo>
                  <a:pt x="0" y="0"/>
                </a:lnTo>
                <a:close/>
              </a:path>
            </a:pathLst>
          </a:custGeom>
          <a:blipFill rotWithShape="1">
            <a:blip r:embed="rId3">
              <a:alphaModFix/>
            </a:blip>
            <a:stretch>
              <a:fillRect b="0" l="0" r="0" t="0"/>
            </a:stretch>
          </a:blipFill>
          <a:ln>
            <a:noFill/>
          </a:ln>
        </p:spPr>
      </p:sp>
      <p:sp>
        <p:nvSpPr>
          <p:cNvPr id="245" name="Google Shape;245;p8"/>
          <p:cNvSpPr/>
          <p:nvPr/>
        </p:nvSpPr>
        <p:spPr>
          <a:xfrm>
            <a:off x="6960484" y="1256317"/>
            <a:ext cx="7189236" cy="3568476"/>
          </a:xfrm>
          <a:custGeom>
            <a:rect b="b" l="l" r="r" t="t"/>
            <a:pathLst>
              <a:path extrusionOk="0" h="3568476" w="7189236">
                <a:moveTo>
                  <a:pt x="0" y="0"/>
                </a:moveTo>
                <a:lnTo>
                  <a:pt x="7189236" y="0"/>
                </a:lnTo>
                <a:lnTo>
                  <a:pt x="7189236" y="3568476"/>
                </a:lnTo>
                <a:lnTo>
                  <a:pt x="0" y="3568476"/>
                </a:lnTo>
                <a:lnTo>
                  <a:pt x="0" y="0"/>
                </a:lnTo>
                <a:close/>
              </a:path>
            </a:pathLst>
          </a:custGeom>
          <a:blipFill rotWithShape="1">
            <a:blip r:embed="rId4">
              <a:alphaModFix/>
            </a:blip>
            <a:stretch>
              <a:fillRect b="0" l="0" r="0" t="0"/>
            </a:stretch>
          </a:blipFill>
          <a:ln>
            <a:noFill/>
          </a:ln>
        </p:spPr>
      </p:sp>
      <p:sp>
        <p:nvSpPr>
          <p:cNvPr id="246" name="Google Shape;246;p8"/>
          <p:cNvSpPr/>
          <p:nvPr/>
        </p:nvSpPr>
        <p:spPr>
          <a:xfrm>
            <a:off x="6960484" y="5585049"/>
            <a:ext cx="7189236" cy="3568476"/>
          </a:xfrm>
          <a:custGeom>
            <a:rect b="b" l="l" r="r" t="t"/>
            <a:pathLst>
              <a:path extrusionOk="0" h="3568476" w="7189236">
                <a:moveTo>
                  <a:pt x="0" y="0"/>
                </a:moveTo>
                <a:lnTo>
                  <a:pt x="7189236" y="0"/>
                </a:lnTo>
                <a:lnTo>
                  <a:pt x="7189236" y="3568476"/>
                </a:lnTo>
                <a:lnTo>
                  <a:pt x="0" y="3568476"/>
                </a:lnTo>
                <a:lnTo>
                  <a:pt x="0" y="0"/>
                </a:lnTo>
                <a:close/>
              </a:path>
            </a:pathLst>
          </a:custGeom>
          <a:blipFill rotWithShape="1">
            <a:blip r:embed="rId4">
              <a:alphaModFix/>
            </a:blip>
            <a:stretch>
              <a:fillRect b="0" l="0" r="0" t="0"/>
            </a:stretch>
          </a:blipFill>
          <a:ln>
            <a:noFill/>
          </a:ln>
        </p:spPr>
      </p:sp>
      <p:sp>
        <p:nvSpPr>
          <p:cNvPr id="247" name="Google Shape;247;p8"/>
          <p:cNvSpPr/>
          <p:nvPr/>
        </p:nvSpPr>
        <p:spPr>
          <a:xfrm>
            <a:off x="661357" y="6438527"/>
            <a:ext cx="6019284" cy="1499349"/>
          </a:xfrm>
          <a:custGeom>
            <a:rect b="b" l="l" r="r" t="t"/>
            <a:pathLst>
              <a:path extrusionOk="0" h="1499349" w="6019284">
                <a:moveTo>
                  <a:pt x="0" y="0"/>
                </a:moveTo>
                <a:lnTo>
                  <a:pt x="6019283" y="0"/>
                </a:lnTo>
                <a:lnTo>
                  <a:pt x="6019283" y="1499349"/>
                </a:lnTo>
                <a:lnTo>
                  <a:pt x="0" y="1499349"/>
                </a:lnTo>
                <a:lnTo>
                  <a:pt x="0" y="0"/>
                </a:lnTo>
                <a:close/>
              </a:path>
            </a:pathLst>
          </a:custGeom>
          <a:blipFill rotWithShape="1">
            <a:blip r:embed="rId5">
              <a:alphaModFix/>
            </a:blip>
            <a:stretch>
              <a:fillRect b="0" l="0" r="0" t="0"/>
            </a:stretch>
          </a:blipFill>
          <a:ln>
            <a:noFill/>
          </a:ln>
        </p:spPr>
      </p:sp>
      <p:sp>
        <p:nvSpPr>
          <p:cNvPr id="248" name="Google Shape;248;p8"/>
          <p:cNvSpPr txBox="1"/>
          <p:nvPr/>
        </p:nvSpPr>
        <p:spPr>
          <a:xfrm>
            <a:off x="8662594" y="1612281"/>
            <a:ext cx="3785016" cy="316791"/>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203" u="none" cap="none" strike="noStrike">
                <a:solidFill>
                  <a:srgbClr val="000000"/>
                </a:solidFill>
                <a:latin typeface="Arial"/>
                <a:ea typeface="Arial"/>
                <a:cs typeface="Arial"/>
                <a:sym typeface="Arial"/>
              </a:rPr>
              <a:t>WIDER COMMUNITY</a:t>
            </a:r>
            <a:endParaRPr/>
          </a:p>
        </p:txBody>
      </p:sp>
      <p:sp>
        <p:nvSpPr>
          <p:cNvPr id="249" name="Google Shape;249;p8"/>
          <p:cNvSpPr txBox="1"/>
          <p:nvPr/>
        </p:nvSpPr>
        <p:spPr>
          <a:xfrm>
            <a:off x="8199668" y="5838346"/>
            <a:ext cx="4710867" cy="313056"/>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200" u="none" cap="none" strike="noStrike">
                <a:solidFill>
                  <a:srgbClr val="000000"/>
                </a:solidFill>
                <a:latin typeface="Arial"/>
                <a:ea typeface="Arial"/>
                <a:cs typeface="Arial"/>
                <a:sym typeface="Arial"/>
              </a:rPr>
              <a:t>HEALTH &amp; MEDICAL CENTER</a:t>
            </a:r>
            <a:endParaRPr/>
          </a:p>
        </p:txBody>
      </p:sp>
      <p:sp>
        <p:nvSpPr>
          <p:cNvPr id="250" name="Google Shape;250;p8"/>
          <p:cNvSpPr txBox="1"/>
          <p:nvPr/>
        </p:nvSpPr>
        <p:spPr>
          <a:xfrm>
            <a:off x="941200" y="1415198"/>
            <a:ext cx="5459597" cy="41529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9000" u="none" cap="none" strike="noStrike">
                <a:solidFill>
                  <a:srgbClr val="000000"/>
                </a:solidFill>
                <a:latin typeface="Arial"/>
                <a:ea typeface="Arial"/>
                <a:cs typeface="Arial"/>
                <a:sym typeface="Arial"/>
              </a:rPr>
              <a:t>Future Target Market</a:t>
            </a:r>
            <a:endParaRPr/>
          </a:p>
        </p:txBody>
      </p:sp>
      <p:sp>
        <p:nvSpPr>
          <p:cNvPr id="251" name="Google Shape;251;p8"/>
          <p:cNvSpPr txBox="1"/>
          <p:nvPr/>
        </p:nvSpPr>
        <p:spPr>
          <a:xfrm>
            <a:off x="7322700" y="2204646"/>
            <a:ext cx="6422101" cy="2067972"/>
          </a:xfrm>
          <a:prstGeom prst="rect">
            <a:avLst/>
          </a:prstGeom>
          <a:noFill/>
          <a:ln>
            <a:noFill/>
          </a:ln>
        </p:spPr>
        <p:txBody>
          <a:bodyPr anchorCtr="0" anchor="t" bIns="0" lIns="0" spcFirstLastPara="1" rIns="0" wrap="square" tIns="0">
            <a:spAutoFit/>
          </a:bodyPr>
          <a:lstStyle/>
          <a:p>
            <a:pPr indent="0" lvl="0" marL="0" marR="0" rtl="0" algn="ctr">
              <a:lnSpc>
                <a:spcPct val="139989"/>
              </a:lnSpc>
              <a:spcBef>
                <a:spcPts val="0"/>
              </a:spcBef>
              <a:spcAft>
                <a:spcPts val="0"/>
              </a:spcAft>
              <a:buNone/>
            </a:pPr>
            <a:r>
              <a:rPr b="0" i="0" lang="en-US" sz="1993" u="none" cap="none" strike="noStrike">
                <a:solidFill>
                  <a:srgbClr val="000000"/>
                </a:solidFill>
                <a:latin typeface="Arial"/>
                <a:ea typeface="Arial"/>
                <a:cs typeface="Arial"/>
                <a:sym typeface="Arial"/>
              </a:rPr>
              <a:t>Online hub that brings together all women, healthcare professionals, and other stakeholders to create a supportive and educational network. It offers a range of features and resources to foster connections, provide information, and empower women to take an active role in their health journey.</a:t>
            </a:r>
            <a:endParaRPr/>
          </a:p>
        </p:txBody>
      </p:sp>
      <p:sp>
        <p:nvSpPr>
          <p:cNvPr id="252" name="Google Shape;252;p8"/>
          <p:cNvSpPr txBox="1"/>
          <p:nvPr/>
        </p:nvSpPr>
        <p:spPr>
          <a:xfrm>
            <a:off x="7344052" y="6489627"/>
            <a:ext cx="6422101" cy="1721220"/>
          </a:xfrm>
          <a:prstGeom prst="rect">
            <a:avLst/>
          </a:prstGeom>
          <a:noFill/>
          <a:ln>
            <a:noFill/>
          </a:ln>
        </p:spPr>
        <p:txBody>
          <a:bodyPr anchorCtr="0" anchor="t" bIns="0" lIns="0" spcFirstLastPara="1" rIns="0" wrap="square" tIns="0">
            <a:spAutoFit/>
          </a:bodyPr>
          <a:lstStyle/>
          <a:p>
            <a:pPr indent="0" lvl="0" marL="0" marR="0" rtl="0" algn="ctr">
              <a:lnSpc>
                <a:spcPct val="139989"/>
              </a:lnSpc>
              <a:spcBef>
                <a:spcPts val="0"/>
              </a:spcBef>
              <a:spcAft>
                <a:spcPts val="0"/>
              </a:spcAft>
              <a:buNone/>
            </a:pPr>
            <a:r>
              <a:rPr b="0" i="0" lang="en-US" sz="1993" u="none" cap="none" strike="noStrike">
                <a:solidFill>
                  <a:srgbClr val="000000"/>
                </a:solidFill>
                <a:latin typeface="Arial"/>
                <a:ea typeface="Arial"/>
                <a:cs typeface="Arial"/>
                <a:sym typeface="Arial"/>
              </a:rPr>
              <a:t>Health &amp; Medical Center is the potential target market for PCOS Pal. By helping prospective patients get an early screening. We could reduce the number of fatalities caused by late diagnosis of PCOS, allowing health practitioners such as doctors to treat patients early.</a:t>
            </a:r>
            <a:endParaRPr/>
          </a:p>
        </p:txBody>
      </p:sp>
      <p:sp>
        <p:nvSpPr>
          <p:cNvPr id="253" name="Google Shape;253;p8"/>
          <p:cNvSpPr/>
          <p:nvPr/>
        </p:nvSpPr>
        <p:spPr>
          <a:xfrm>
            <a:off x="326089" y="115252"/>
            <a:ext cx="518805" cy="775783"/>
          </a:xfrm>
          <a:custGeom>
            <a:rect b="b" l="l" r="r" t="t"/>
            <a:pathLst>
              <a:path extrusionOk="0" h="775783" w="518805">
                <a:moveTo>
                  <a:pt x="0" y="0"/>
                </a:moveTo>
                <a:lnTo>
                  <a:pt x="518805" y="0"/>
                </a:lnTo>
                <a:lnTo>
                  <a:pt x="518805" y="775783"/>
                </a:lnTo>
                <a:lnTo>
                  <a:pt x="0" y="775783"/>
                </a:lnTo>
                <a:lnTo>
                  <a:pt x="0" y="0"/>
                </a:lnTo>
                <a:close/>
              </a:path>
            </a:pathLst>
          </a:custGeom>
          <a:blipFill rotWithShape="1">
            <a:blip r:embed="rId6">
              <a:alphaModFix/>
            </a:blip>
            <a:stretch>
              <a:fillRect b="0" l="0" r="0" t="0"/>
            </a:stretch>
          </a:blipFill>
          <a:ln>
            <a:noFill/>
          </a:ln>
        </p:spPr>
      </p:sp>
      <p:sp>
        <p:nvSpPr>
          <p:cNvPr id="254" name="Google Shape;254;p8"/>
          <p:cNvSpPr/>
          <p:nvPr/>
        </p:nvSpPr>
        <p:spPr>
          <a:xfrm>
            <a:off x="1028700" y="-88033"/>
            <a:ext cx="2026052" cy="979068"/>
          </a:xfrm>
          <a:custGeom>
            <a:rect b="b" l="l" r="r" t="t"/>
            <a:pathLst>
              <a:path extrusionOk="0" h="979068" w="2026052">
                <a:moveTo>
                  <a:pt x="0" y="0"/>
                </a:moveTo>
                <a:lnTo>
                  <a:pt x="2026052" y="0"/>
                </a:lnTo>
                <a:lnTo>
                  <a:pt x="2026052" y="979068"/>
                </a:lnTo>
                <a:lnTo>
                  <a:pt x="0" y="979068"/>
                </a:lnTo>
                <a:lnTo>
                  <a:pt x="0" y="0"/>
                </a:lnTo>
                <a:close/>
              </a:path>
            </a:pathLst>
          </a:custGeom>
          <a:blipFill rotWithShape="1">
            <a:blip r:embed="rId7">
              <a:alphaModFix/>
            </a:blip>
            <a:stretch>
              <a:fillRect b="-70278" l="-48400" r="-51751" t="-36812"/>
            </a:stretch>
          </a:blipFill>
          <a:ln>
            <a:noFill/>
          </a:ln>
        </p:spPr>
      </p:sp>
      <p:sp>
        <p:nvSpPr>
          <p:cNvPr id="255" name="Google Shape;255;p8"/>
          <p:cNvSpPr txBox="1"/>
          <p:nvPr/>
        </p:nvSpPr>
        <p:spPr>
          <a:xfrm>
            <a:off x="111122" y="910085"/>
            <a:ext cx="1132224" cy="178796"/>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0" i="0" lang="en-US" sz="1340" u="none" cap="none" strike="noStrike">
                <a:solidFill>
                  <a:srgbClr val="E457A5"/>
                </a:solidFill>
                <a:latin typeface="Arial"/>
                <a:ea typeface="Arial"/>
                <a:cs typeface="Arial"/>
                <a:sym typeface="Arial"/>
              </a:rPr>
              <a:t>PCOS Pal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6EF"/>
        </a:solidFill>
      </p:bgPr>
    </p:bg>
    <p:spTree>
      <p:nvGrpSpPr>
        <p:cNvPr id="263" name="Shape 263"/>
        <p:cNvGrpSpPr/>
        <p:nvPr/>
      </p:nvGrpSpPr>
      <p:grpSpPr>
        <a:xfrm>
          <a:off x="0" y="0"/>
          <a:ext cx="0" cy="0"/>
          <a:chOff x="0" y="0"/>
          <a:chExt cx="0" cy="0"/>
        </a:xfrm>
      </p:grpSpPr>
      <p:sp>
        <p:nvSpPr>
          <p:cNvPr id="264" name="Google Shape;264;p9"/>
          <p:cNvSpPr txBox="1"/>
          <p:nvPr/>
        </p:nvSpPr>
        <p:spPr>
          <a:xfrm>
            <a:off x="1028700" y="1171182"/>
            <a:ext cx="16220480" cy="88709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US" sz="5199" u="none" cap="none" strike="noStrike">
                <a:solidFill>
                  <a:srgbClr val="000000"/>
                </a:solidFill>
                <a:latin typeface="Open Sans"/>
                <a:ea typeface="Open Sans"/>
                <a:cs typeface="Open Sans"/>
                <a:sym typeface="Open Sans"/>
              </a:rPr>
              <a:t>WHY OUR TARGET MARKET NEED OUR SOLUTION?</a:t>
            </a:r>
            <a:endParaRPr/>
          </a:p>
        </p:txBody>
      </p:sp>
      <p:sp>
        <p:nvSpPr>
          <p:cNvPr id="265" name="Google Shape;265;p9"/>
          <p:cNvSpPr/>
          <p:nvPr/>
        </p:nvSpPr>
        <p:spPr>
          <a:xfrm>
            <a:off x="326089" y="115252"/>
            <a:ext cx="518805" cy="775783"/>
          </a:xfrm>
          <a:custGeom>
            <a:rect b="b" l="l" r="r" t="t"/>
            <a:pathLst>
              <a:path extrusionOk="0" h="775783" w="518805">
                <a:moveTo>
                  <a:pt x="0" y="0"/>
                </a:moveTo>
                <a:lnTo>
                  <a:pt x="518805" y="0"/>
                </a:lnTo>
                <a:lnTo>
                  <a:pt x="518805" y="775783"/>
                </a:lnTo>
                <a:lnTo>
                  <a:pt x="0" y="775783"/>
                </a:lnTo>
                <a:lnTo>
                  <a:pt x="0" y="0"/>
                </a:lnTo>
                <a:close/>
              </a:path>
            </a:pathLst>
          </a:custGeom>
          <a:blipFill rotWithShape="1">
            <a:blip r:embed="rId3">
              <a:alphaModFix/>
            </a:blip>
            <a:stretch>
              <a:fillRect b="0" l="0" r="0" t="0"/>
            </a:stretch>
          </a:blipFill>
          <a:ln>
            <a:noFill/>
          </a:ln>
        </p:spPr>
      </p:sp>
      <p:sp>
        <p:nvSpPr>
          <p:cNvPr id="266" name="Google Shape;266;p9"/>
          <p:cNvSpPr/>
          <p:nvPr/>
        </p:nvSpPr>
        <p:spPr>
          <a:xfrm>
            <a:off x="1028700" y="-88033"/>
            <a:ext cx="2026052" cy="979068"/>
          </a:xfrm>
          <a:custGeom>
            <a:rect b="b" l="l" r="r" t="t"/>
            <a:pathLst>
              <a:path extrusionOk="0" h="979068" w="2026052">
                <a:moveTo>
                  <a:pt x="0" y="0"/>
                </a:moveTo>
                <a:lnTo>
                  <a:pt x="2026052" y="0"/>
                </a:lnTo>
                <a:lnTo>
                  <a:pt x="2026052" y="979068"/>
                </a:lnTo>
                <a:lnTo>
                  <a:pt x="0" y="979068"/>
                </a:lnTo>
                <a:lnTo>
                  <a:pt x="0" y="0"/>
                </a:lnTo>
                <a:close/>
              </a:path>
            </a:pathLst>
          </a:custGeom>
          <a:blipFill rotWithShape="1">
            <a:blip r:embed="rId4">
              <a:alphaModFix/>
            </a:blip>
            <a:stretch>
              <a:fillRect b="-70278" l="-48400" r="-51751" t="-36812"/>
            </a:stretch>
          </a:blipFill>
          <a:ln>
            <a:noFill/>
          </a:ln>
        </p:spPr>
      </p:sp>
      <p:sp>
        <p:nvSpPr>
          <p:cNvPr id="267" name="Google Shape;267;p9"/>
          <p:cNvSpPr txBox="1"/>
          <p:nvPr/>
        </p:nvSpPr>
        <p:spPr>
          <a:xfrm>
            <a:off x="111122" y="910085"/>
            <a:ext cx="1132224" cy="178796"/>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0" i="0" lang="en-US" sz="1340" u="none" cap="none" strike="noStrike">
                <a:solidFill>
                  <a:srgbClr val="E457A5"/>
                </a:solidFill>
                <a:latin typeface="Arial"/>
                <a:ea typeface="Arial"/>
                <a:cs typeface="Arial"/>
                <a:sym typeface="Arial"/>
              </a:rPr>
              <a:t>PCOS Pal</a:t>
            </a:r>
            <a:endParaRPr/>
          </a:p>
        </p:txBody>
      </p:sp>
      <p:grpSp>
        <p:nvGrpSpPr>
          <p:cNvPr id="268" name="Google Shape;268;p9"/>
          <p:cNvGrpSpPr/>
          <p:nvPr/>
        </p:nvGrpSpPr>
        <p:grpSpPr>
          <a:xfrm>
            <a:off x="1675749" y="2521849"/>
            <a:ext cx="7141010" cy="3086101"/>
            <a:chOff x="0" y="0"/>
            <a:chExt cx="1880760" cy="812800"/>
          </a:xfrm>
        </p:grpSpPr>
        <p:sp>
          <p:nvSpPr>
            <p:cNvPr id="269" name="Google Shape;269;p9"/>
            <p:cNvSpPr/>
            <p:nvPr/>
          </p:nvSpPr>
          <p:spPr>
            <a:xfrm>
              <a:off x="0" y="0"/>
              <a:ext cx="1880760" cy="651596"/>
            </a:xfrm>
            <a:custGeom>
              <a:rect b="b" l="l" r="r" t="t"/>
              <a:pathLst>
                <a:path extrusionOk="0" h="651596" w="1880760">
                  <a:moveTo>
                    <a:pt x="55292" y="0"/>
                  </a:moveTo>
                  <a:lnTo>
                    <a:pt x="1825468" y="0"/>
                  </a:lnTo>
                  <a:cubicBezTo>
                    <a:pt x="1856005" y="0"/>
                    <a:pt x="1880760" y="24755"/>
                    <a:pt x="1880760" y="55292"/>
                  </a:cubicBezTo>
                  <a:lnTo>
                    <a:pt x="1880760" y="596304"/>
                  </a:lnTo>
                  <a:cubicBezTo>
                    <a:pt x="1880760" y="626841"/>
                    <a:pt x="1856005" y="651596"/>
                    <a:pt x="1825468" y="651596"/>
                  </a:cubicBezTo>
                  <a:lnTo>
                    <a:pt x="55292" y="651596"/>
                  </a:lnTo>
                  <a:cubicBezTo>
                    <a:pt x="24755" y="651596"/>
                    <a:pt x="0" y="626841"/>
                    <a:pt x="0" y="596304"/>
                  </a:cubicBezTo>
                  <a:lnTo>
                    <a:pt x="0" y="55292"/>
                  </a:lnTo>
                  <a:cubicBezTo>
                    <a:pt x="0" y="24755"/>
                    <a:pt x="24755" y="0"/>
                    <a:pt x="55292" y="0"/>
                  </a:cubicBezTo>
                  <a:close/>
                </a:path>
              </a:pathLst>
            </a:custGeom>
            <a:solidFill>
              <a:srgbClr val="000000">
                <a:alpha val="0"/>
              </a:srgbClr>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9"/>
            <p:cNvSpPr txBox="1"/>
            <p:nvPr/>
          </p:nvSpPr>
          <p:spPr>
            <a:xfrm>
              <a:off x="0" y="19050"/>
              <a:ext cx="812800" cy="793750"/>
            </a:xfrm>
            <a:prstGeom prst="rect">
              <a:avLst/>
            </a:prstGeom>
            <a:noFill/>
            <a:ln>
              <a:noFill/>
            </a:ln>
          </p:spPr>
          <p:txBody>
            <a:bodyPr anchorCtr="0" anchor="ctr" bIns="50800" lIns="50800" spcFirstLastPara="1" rIns="50800" wrap="square" tIns="50800">
              <a:noAutofit/>
            </a:bodyPr>
            <a:lstStyle/>
            <a:p>
              <a:pPr indent="0" lvl="0" marL="0" marR="0" rtl="0" algn="ctr">
                <a:lnSpc>
                  <a:spcPct val="67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71" name="Google Shape;271;p9"/>
          <p:cNvSpPr txBox="1"/>
          <p:nvPr/>
        </p:nvSpPr>
        <p:spPr>
          <a:xfrm>
            <a:off x="1931390" y="2640862"/>
            <a:ext cx="6629728" cy="2274103"/>
          </a:xfrm>
          <a:prstGeom prst="rect">
            <a:avLst/>
          </a:prstGeom>
          <a:noFill/>
          <a:ln>
            <a:noFill/>
          </a:ln>
        </p:spPr>
        <p:txBody>
          <a:bodyPr anchorCtr="0" anchor="t" bIns="0" lIns="0" spcFirstLastPara="1" rIns="0" wrap="square" tIns="0">
            <a:spAutoFit/>
          </a:bodyPr>
          <a:lstStyle/>
          <a:p>
            <a:pPr indent="0" lvl="0" marL="0" marR="0" rtl="0" algn="ctr">
              <a:lnSpc>
                <a:spcPct val="139977"/>
              </a:lnSpc>
              <a:spcBef>
                <a:spcPts val="0"/>
              </a:spcBef>
              <a:spcAft>
                <a:spcPts val="0"/>
              </a:spcAft>
              <a:buNone/>
            </a:pPr>
            <a:r>
              <a:rPr b="1" i="0" lang="en-US" sz="2649" u="none" cap="none" strike="noStrike">
                <a:solidFill>
                  <a:srgbClr val="000000"/>
                </a:solidFill>
                <a:latin typeface="Open Sans"/>
                <a:ea typeface="Open Sans"/>
                <a:cs typeface="Open Sans"/>
                <a:sym typeface="Open Sans"/>
              </a:rPr>
              <a:t>Efficiency Priority</a:t>
            </a:r>
            <a:endParaRPr/>
          </a:p>
          <a:p>
            <a:pPr indent="0" lvl="0" marL="0" marR="0" rtl="0" algn="just">
              <a:lnSpc>
                <a:spcPct val="140009"/>
              </a:lnSpc>
              <a:spcBef>
                <a:spcPts val="0"/>
              </a:spcBef>
              <a:spcAft>
                <a:spcPts val="0"/>
              </a:spcAft>
              <a:buNone/>
            </a:pPr>
            <a:r>
              <a:rPr b="0" i="0" lang="en-US" sz="2037" u="none" cap="none" strike="noStrike">
                <a:solidFill>
                  <a:srgbClr val="000000"/>
                </a:solidFill>
                <a:latin typeface="Open Sans"/>
                <a:ea typeface="Open Sans"/>
                <a:cs typeface="Open Sans"/>
                <a:sym typeface="Open Sans"/>
              </a:rPr>
              <a:t>Our app aims to empower women by providing early detection and awareness of PCOS, allowing them to take proactive steps towards managing their health and seeking appropriate medical assistance.</a:t>
            </a:r>
            <a:endParaRPr/>
          </a:p>
          <a:p>
            <a:pPr indent="0" lvl="0" marL="0" marR="0" rtl="0" algn="just">
              <a:lnSpc>
                <a:spcPct val="140009"/>
              </a:lnSpc>
              <a:spcBef>
                <a:spcPts val="0"/>
              </a:spcBef>
              <a:spcAft>
                <a:spcPts val="0"/>
              </a:spcAft>
              <a:buNone/>
            </a:pPr>
            <a:r>
              <a:t/>
            </a:r>
            <a:endParaRPr b="0" i="0" sz="2037" u="none" cap="none" strike="noStrike">
              <a:solidFill>
                <a:srgbClr val="000000"/>
              </a:solidFill>
              <a:latin typeface="Open Sans"/>
              <a:ea typeface="Open Sans"/>
              <a:cs typeface="Open Sans"/>
              <a:sym typeface="Open Sans"/>
            </a:endParaRPr>
          </a:p>
        </p:txBody>
      </p:sp>
      <p:grpSp>
        <p:nvGrpSpPr>
          <p:cNvPr id="272" name="Google Shape;272;p9"/>
          <p:cNvGrpSpPr/>
          <p:nvPr/>
        </p:nvGrpSpPr>
        <p:grpSpPr>
          <a:xfrm>
            <a:off x="1697629" y="5548328"/>
            <a:ext cx="7141010" cy="3117017"/>
            <a:chOff x="0" y="0"/>
            <a:chExt cx="9521347" cy="4156022"/>
          </a:xfrm>
        </p:grpSpPr>
        <p:grpSp>
          <p:nvGrpSpPr>
            <p:cNvPr id="273" name="Google Shape;273;p9"/>
            <p:cNvGrpSpPr/>
            <p:nvPr/>
          </p:nvGrpSpPr>
          <p:grpSpPr>
            <a:xfrm>
              <a:off x="0" y="0"/>
              <a:ext cx="9521347" cy="4114802"/>
              <a:chOff x="0" y="0"/>
              <a:chExt cx="1880760" cy="812800"/>
            </a:xfrm>
          </p:grpSpPr>
          <p:sp>
            <p:nvSpPr>
              <p:cNvPr id="274" name="Google Shape;274;p9"/>
              <p:cNvSpPr/>
              <p:nvPr/>
            </p:nvSpPr>
            <p:spPr>
              <a:xfrm>
                <a:off x="0" y="0"/>
                <a:ext cx="1880760" cy="757672"/>
              </a:xfrm>
              <a:custGeom>
                <a:rect b="b" l="l" r="r" t="t"/>
                <a:pathLst>
                  <a:path extrusionOk="0" h="757672" w="1880760">
                    <a:moveTo>
                      <a:pt x="55292" y="0"/>
                    </a:moveTo>
                    <a:lnTo>
                      <a:pt x="1825468" y="0"/>
                    </a:lnTo>
                    <a:cubicBezTo>
                      <a:pt x="1856005" y="0"/>
                      <a:pt x="1880760" y="24755"/>
                      <a:pt x="1880760" y="55292"/>
                    </a:cubicBezTo>
                    <a:lnTo>
                      <a:pt x="1880760" y="702381"/>
                    </a:lnTo>
                    <a:cubicBezTo>
                      <a:pt x="1880760" y="732917"/>
                      <a:pt x="1856005" y="757672"/>
                      <a:pt x="1825468" y="757672"/>
                    </a:cubicBezTo>
                    <a:lnTo>
                      <a:pt x="55292" y="757672"/>
                    </a:lnTo>
                    <a:cubicBezTo>
                      <a:pt x="24755" y="757672"/>
                      <a:pt x="0" y="732917"/>
                      <a:pt x="0" y="702381"/>
                    </a:cubicBezTo>
                    <a:lnTo>
                      <a:pt x="0" y="55292"/>
                    </a:lnTo>
                    <a:cubicBezTo>
                      <a:pt x="0" y="24755"/>
                      <a:pt x="24755" y="0"/>
                      <a:pt x="55292" y="0"/>
                    </a:cubicBezTo>
                    <a:close/>
                  </a:path>
                </a:pathLst>
              </a:custGeom>
              <a:solidFill>
                <a:srgbClr val="000000">
                  <a:alpha val="0"/>
                </a:srgbClr>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9"/>
              <p:cNvSpPr txBox="1"/>
              <p:nvPr/>
            </p:nvSpPr>
            <p:spPr>
              <a:xfrm>
                <a:off x="0" y="19050"/>
                <a:ext cx="812800" cy="793750"/>
              </a:xfrm>
              <a:prstGeom prst="rect">
                <a:avLst/>
              </a:prstGeom>
              <a:noFill/>
              <a:ln>
                <a:noFill/>
              </a:ln>
            </p:spPr>
            <p:txBody>
              <a:bodyPr anchorCtr="0" anchor="ctr" bIns="50800" lIns="50800" spcFirstLastPara="1" rIns="50800" wrap="square" tIns="50800">
                <a:noAutofit/>
              </a:bodyPr>
              <a:lstStyle/>
              <a:p>
                <a:pPr indent="0" lvl="0" marL="0" marR="0" rtl="0" algn="ctr">
                  <a:lnSpc>
                    <a:spcPct val="67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76" name="Google Shape;276;p9"/>
            <p:cNvSpPr txBox="1"/>
            <p:nvPr/>
          </p:nvSpPr>
          <p:spPr>
            <a:xfrm>
              <a:off x="340855" y="177734"/>
              <a:ext cx="8839638" cy="3978288"/>
            </a:xfrm>
            <a:prstGeom prst="rect">
              <a:avLst/>
            </a:prstGeom>
            <a:noFill/>
            <a:ln>
              <a:noFill/>
            </a:ln>
          </p:spPr>
          <p:txBody>
            <a:bodyPr anchorCtr="0" anchor="t" bIns="0" lIns="0" spcFirstLastPara="1" rIns="0" wrap="square" tIns="0">
              <a:spAutoFit/>
            </a:bodyPr>
            <a:lstStyle/>
            <a:p>
              <a:pPr indent="0" lvl="0" marL="0" marR="0" rtl="0" algn="ctr">
                <a:lnSpc>
                  <a:spcPct val="139977"/>
                </a:lnSpc>
                <a:spcBef>
                  <a:spcPts val="0"/>
                </a:spcBef>
                <a:spcAft>
                  <a:spcPts val="0"/>
                </a:spcAft>
                <a:buNone/>
              </a:pPr>
              <a:r>
                <a:rPr b="1" i="0" lang="en-US" sz="2649" u="none" cap="none" strike="noStrike">
                  <a:solidFill>
                    <a:srgbClr val="000000"/>
                  </a:solidFill>
                  <a:latin typeface="Open Sans"/>
                  <a:ea typeface="Open Sans"/>
                  <a:cs typeface="Open Sans"/>
                  <a:sym typeface="Open Sans"/>
                </a:rPr>
                <a:t>Data-driven</a:t>
              </a:r>
              <a:endParaRPr/>
            </a:p>
            <a:p>
              <a:pPr indent="0" lvl="0" marL="0" marR="0" rtl="0" algn="just">
                <a:lnSpc>
                  <a:spcPct val="140009"/>
                </a:lnSpc>
                <a:spcBef>
                  <a:spcPts val="0"/>
                </a:spcBef>
                <a:spcAft>
                  <a:spcPts val="0"/>
                </a:spcAft>
                <a:buNone/>
              </a:pPr>
              <a:r>
                <a:rPr b="0" i="0" lang="en-US" sz="2037" u="none" cap="none" strike="noStrike">
                  <a:solidFill>
                    <a:srgbClr val="000000"/>
                  </a:solidFill>
                  <a:latin typeface="Open Sans"/>
                  <a:ea typeface="Open Sans"/>
                  <a:cs typeface="Open Sans"/>
                  <a:sym typeface="Open Sans"/>
                </a:rPr>
                <a:t>Our app utilizes data-driven algorithms and machine learning techniques to analyze various factors such as medical history, symptoms, and lifestyle choices. By leveraging these data points, the app can accurately predict the likelihood of PCOS development in women.</a:t>
              </a:r>
              <a:endParaRPr/>
            </a:p>
            <a:p>
              <a:pPr indent="0" lvl="0" marL="0" marR="0" rtl="0" algn="just">
                <a:lnSpc>
                  <a:spcPct val="140009"/>
                </a:lnSpc>
                <a:spcBef>
                  <a:spcPts val="0"/>
                </a:spcBef>
                <a:spcAft>
                  <a:spcPts val="0"/>
                </a:spcAft>
                <a:buNone/>
              </a:pPr>
              <a:r>
                <a:t/>
              </a:r>
              <a:endParaRPr b="0" i="0" sz="2037" u="none" cap="none" strike="noStrike">
                <a:solidFill>
                  <a:srgbClr val="000000"/>
                </a:solidFill>
                <a:latin typeface="Open Sans"/>
                <a:ea typeface="Open Sans"/>
                <a:cs typeface="Open Sans"/>
                <a:sym typeface="Open Sans"/>
              </a:endParaRPr>
            </a:p>
            <a:p>
              <a:pPr indent="0" lvl="0" marL="0" marR="0" rtl="0" algn="just">
                <a:lnSpc>
                  <a:spcPct val="140009"/>
                </a:lnSpc>
                <a:spcBef>
                  <a:spcPts val="0"/>
                </a:spcBef>
                <a:spcAft>
                  <a:spcPts val="0"/>
                </a:spcAft>
                <a:buNone/>
              </a:pPr>
              <a:r>
                <a:t/>
              </a:r>
              <a:endParaRPr b="0" i="0" sz="2037" u="none" cap="none" strike="noStrike">
                <a:solidFill>
                  <a:srgbClr val="000000"/>
                </a:solidFill>
                <a:latin typeface="Open Sans"/>
                <a:ea typeface="Open Sans"/>
                <a:cs typeface="Open Sans"/>
                <a:sym typeface="Open Sans"/>
              </a:endParaRPr>
            </a:p>
          </p:txBody>
        </p:sp>
      </p:grpSp>
      <p:grpSp>
        <p:nvGrpSpPr>
          <p:cNvPr id="277" name="Google Shape;277;p9"/>
          <p:cNvGrpSpPr/>
          <p:nvPr/>
        </p:nvGrpSpPr>
        <p:grpSpPr>
          <a:xfrm>
            <a:off x="9471241" y="2521849"/>
            <a:ext cx="7141010" cy="3086099"/>
            <a:chOff x="0" y="0"/>
            <a:chExt cx="9521347" cy="4114799"/>
          </a:xfrm>
        </p:grpSpPr>
        <p:grpSp>
          <p:nvGrpSpPr>
            <p:cNvPr id="278" name="Google Shape;278;p9"/>
            <p:cNvGrpSpPr/>
            <p:nvPr/>
          </p:nvGrpSpPr>
          <p:grpSpPr>
            <a:xfrm>
              <a:off x="0" y="0"/>
              <a:ext cx="9521347" cy="4114799"/>
              <a:chOff x="0" y="0"/>
              <a:chExt cx="1880760" cy="812800"/>
            </a:xfrm>
          </p:grpSpPr>
          <p:sp>
            <p:nvSpPr>
              <p:cNvPr id="279" name="Google Shape;279;p9"/>
              <p:cNvSpPr/>
              <p:nvPr/>
            </p:nvSpPr>
            <p:spPr>
              <a:xfrm>
                <a:off x="0" y="0"/>
                <a:ext cx="1880760" cy="545520"/>
              </a:xfrm>
              <a:custGeom>
                <a:rect b="b" l="l" r="r" t="t"/>
                <a:pathLst>
                  <a:path extrusionOk="0" h="545520" w="1880760">
                    <a:moveTo>
                      <a:pt x="55292" y="0"/>
                    </a:moveTo>
                    <a:lnTo>
                      <a:pt x="1825468" y="0"/>
                    </a:lnTo>
                    <a:cubicBezTo>
                      <a:pt x="1856005" y="0"/>
                      <a:pt x="1880760" y="24755"/>
                      <a:pt x="1880760" y="55292"/>
                    </a:cubicBezTo>
                    <a:lnTo>
                      <a:pt x="1880760" y="490228"/>
                    </a:lnTo>
                    <a:cubicBezTo>
                      <a:pt x="1880760" y="520765"/>
                      <a:pt x="1856005" y="545520"/>
                      <a:pt x="1825468" y="545520"/>
                    </a:cubicBezTo>
                    <a:lnTo>
                      <a:pt x="55292" y="545520"/>
                    </a:lnTo>
                    <a:cubicBezTo>
                      <a:pt x="24755" y="545520"/>
                      <a:pt x="0" y="520765"/>
                      <a:pt x="0" y="490228"/>
                    </a:cubicBezTo>
                    <a:lnTo>
                      <a:pt x="0" y="55292"/>
                    </a:lnTo>
                    <a:cubicBezTo>
                      <a:pt x="0" y="24755"/>
                      <a:pt x="24755" y="0"/>
                      <a:pt x="55292" y="0"/>
                    </a:cubicBezTo>
                    <a:close/>
                  </a:path>
                </a:pathLst>
              </a:custGeom>
              <a:solidFill>
                <a:srgbClr val="000000">
                  <a:alpha val="0"/>
                </a:srgbClr>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9"/>
              <p:cNvSpPr txBox="1"/>
              <p:nvPr/>
            </p:nvSpPr>
            <p:spPr>
              <a:xfrm>
                <a:off x="0" y="19050"/>
                <a:ext cx="812800" cy="793750"/>
              </a:xfrm>
              <a:prstGeom prst="rect">
                <a:avLst/>
              </a:prstGeom>
              <a:noFill/>
              <a:ln>
                <a:noFill/>
              </a:ln>
            </p:spPr>
            <p:txBody>
              <a:bodyPr anchorCtr="0" anchor="ctr" bIns="50800" lIns="50800" spcFirstLastPara="1" rIns="50800" wrap="square" tIns="50800">
                <a:noAutofit/>
              </a:bodyPr>
              <a:lstStyle/>
              <a:p>
                <a:pPr indent="0" lvl="0" marL="0" marR="0" rtl="0" algn="ctr">
                  <a:lnSpc>
                    <a:spcPct val="67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81" name="Google Shape;281;p9"/>
            <p:cNvSpPr txBox="1"/>
            <p:nvPr/>
          </p:nvSpPr>
          <p:spPr>
            <a:xfrm>
              <a:off x="340855" y="177734"/>
              <a:ext cx="8839638" cy="3013088"/>
            </a:xfrm>
            <a:prstGeom prst="rect">
              <a:avLst/>
            </a:prstGeom>
            <a:noFill/>
            <a:ln>
              <a:noFill/>
            </a:ln>
          </p:spPr>
          <p:txBody>
            <a:bodyPr anchorCtr="0" anchor="t" bIns="0" lIns="0" spcFirstLastPara="1" rIns="0" wrap="square" tIns="0">
              <a:spAutoFit/>
            </a:bodyPr>
            <a:lstStyle/>
            <a:p>
              <a:pPr indent="0" lvl="0" marL="0" marR="0" rtl="0" algn="ctr">
                <a:lnSpc>
                  <a:spcPct val="139977"/>
                </a:lnSpc>
                <a:spcBef>
                  <a:spcPts val="0"/>
                </a:spcBef>
                <a:spcAft>
                  <a:spcPts val="0"/>
                </a:spcAft>
                <a:buNone/>
              </a:pPr>
              <a:r>
                <a:rPr b="1" i="0" lang="en-US" sz="2649" u="none" cap="none" strike="noStrike">
                  <a:solidFill>
                    <a:srgbClr val="000000"/>
                  </a:solidFill>
                  <a:latin typeface="Open Sans"/>
                  <a:ea typeface="Open Sans"/>
                  <a:cs typeface="Open Sans"/>
                  <a:sym typeface="Open Sans"/>
                </a:rPr>
                <a:t>Government reasoning</a:t>
              </a:r>
              <a:endParaRPr/>
            </a:p>
            <a:p>
              <a:pPr indent="0" lvl="0" marL="0" marR="0" rtl="0" algn="just">
                <a:lnSpc>
                  <a:spcPct val="140009"/>
                </a:lnSpc>
                <a:spcBef>
                  <a:spcPts val="0"/>
                </a:spcBef>
                <a:spcAft>
                  <a:spcPts val="0"/>
                </a:spcAft>
                <a:buNone/>
              </a:pPr>
              <a:r>
                <a:rPr b="0" i="0" lang="en-US" sz="2037" u="none" cap="none" strike="noStrike">
                  <a:solidFill>
                    <a:srgbClr val="000000"/>
                  </a:solidFill>
                  <a:latin typeface="Open Sans"/>
                  <a:ea typeface="Open Sans"/>
                  <a:cs typeface="Open Sans"/>
                  <a:sym typeface="Open Sans"/>
                </a:rPr>
                <a:t>Governments and healthcare organizations have a vested interest in addressing PCOS due to its widespread impact on women's health and well-being. </a:t>
              </a:r>
              <a:endParaRPr/>
            </a:p>
            <a:p>
              <a:pPr indent="0" lvl="0" marL="0" marR="0" rtl="0" algn="just">
                <a:lnSpc>
                  <a:spcPct val="140009"/>
                </a:lnSpc>
                <a:spcBef>
                  <a:spcPts val="0"/>
                </a:spcBef>
                <a:spcAft>
                  <a:spcPts val="0"/>
                </a:spcAft>
                <a:buNone/>
              </a:pPr>
              <a:r>
                <a:t/>
              </a:r>
              <a:endParaRPr b="0" i="0" sz="2037" u="none" cap="none" strike="noStrike">
                <a:solidFill>
                  <a:srgbClr val="000000"/>
                </a:solidFill>
                <a:latin typeface="Open Sans"/>
                <a:ea typeface="Open Sans"/>
                <a:cs typeface="Open Sans"/>
                <a:sym typeface="Open Sans"/>
              </a:endParaRPr>
            </a:p>
            <a:p>
              <a:pPr indent="0" lvl="0" marL="0" marR="0" rtl="0" algn="just">
                <a:lnSpc>
                  <a:spcPct val="140009"/>
                </a:lnSpc>
                <a:spcBef>
                  <a:spcPts val="0"/>
                </a:spcBef>
                <a:spcAft>
                  <a:spcPts val="0"/>
                </a:spcAft>
                <a:buNone/>
              </a:pPr>
              <a:r>
                <a:t/>
              </a:r>
              <a:endParaRPr b="0" i="0" sz="2037" u="none" cap="none" strike="noStrike">
                <a:solidFill>
                  <a:srgbClr val="000000"/>
                </a:solidFill>
                <a:latin typeface="Open Sans"/>
                <a:ea typeface="Open Sans"/>
                <a:cs typeface="Open Sans"/>
                <a:sym typeface="Open Sans"/>
              </a:endParaRPr>
            </a:p>
          </p:txBody>
        </p:sp>
      </p:grpSp>
      <p:grpSp>
        <p:nvGrpSpPr>
          <p:cNvPr id="282" name="Google Shape;282;p9"/>
          <p:cNvGrpSpPr/>
          <p:nvPr/>
        </p:nvGrpSpPr>
        <p:grpSpPr>
          <a:xfrm>
            <a:off x="9339116" y="4914977"/>
            <a:ext cx="7273135" cy="4343323"/>
            <a:chOff x="-176167" y="-53859"/>
            <a:chExt cx="9697514" cy="5791097"/>
          </a:xfrm>
        </p:grpSpPr>
        <p:grpSp>
          <p:nvGrpSpPr>
            <p:cNvPr id="283" name="Google Shape;283;p9"/>
            <p:cNvGrpSpPr/>
            <p:nvPr/>
          </p:nvGrpSpPr>
          <p:grpSpPr>
            <a:xfrm>
              <a:off x="-176167" y="-53859"/>
              <a:ext cx="9697514" cy="5196518"/>
              <a:chOff x="-34798" y="-10639"/>
              <a:chExt cx="1915558" cy="1026473"/>
            </a:xfrm>
          </p:grpSpPr>
          <p:sp>
            <p:nvSpPr>
              <p:cNvPr id="284" name="Google Shape;284;p9"/>
              <p:cNvSpPr/>
              <p:nvPr/>
            </p:nvSpPr>
            <p:spPr>
              <a:xfrm>
                <a:off x="0" y="0"/>
                <a:ext cx="1880760" cy="1015834"/>
              </a:xfrm>
              <a:custGeom>
                <a:rect b="b" l="l" r="r" t="t"/>
                <a:pathLst>
                  <a:path extrusionOk="0" h="1015834" w="1880760">
                    <a:moveTo>
                      <a:pt x="55292" y="0"/>
                    </a:moveTo>
                    <a:lnTo>
                      <a:pt x="1825468" y="0"/>
                    </a:lnTo>
                    <a:cubicBezTo>
                      <a:pt x="1856005" y="0"/>
                      <a:pt x="1880760" y="24755"/>
                      <a:pt x="1880760" y="55292"/>
                    </a:cubicBezTo>
                    <a:lnTo>
                      <a:pt x="1880760" y="960542"/>
                    </a:lnTo>
                    <a:cubicBezTo>
                      <a:pt x="1880760" y="991079"/>
                      <a:pt x="1856005" y="1015834"/>
                      <a:pt x="1825468" y="1015834"/>
                    </a:cubicBezTo>
                    <a:lnTo>
                      <a:pt x="55292" y="1015834"/>
                    </a:lnTo>
                    <a:cubicBezTo>
                      <a:pt x="24755" y="1015834"/>
                      <a:pt x="0" y="991079"/>
                      <a:pt x="0" y="960542"/>
                    </a:cubicBezTo>
                    <a:lnTo>
                      <a:pt x="0" y="55292"/>
                    </a:lnTo>
                    <a:cubicBezTo>
                      <a:pt x="0" y="24755"/>
                      <a:pt x="24755" y="0"/>
                      <a:pt x="55292" y="0"/>
                    </a:cubicBezTo>
                    <a:close/>
                  </a:path>
                </a:pathLst>
              </a:custGeom>
              <a:solidFill>
                <a:srgbClr val="000000">
                  <a:alpha val="0"/>
                </a:srgbClr>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9"/>
              <p:cNvSpPr txBox="1"/>
              <p:nvPr/>
            </p:nvSpPr>
            <p:spPr>
              <a:xfrm>
                <a:off x="-34798" y="-10639"/>
                <a:ext cx="812700" cy="793800"/>
              </a:xfrm>
              <a:prstGeom prst="rect">
                <a:avLst/>
              </a:prstGeom>
              <a:noFill/>
              <a:ln>
                <a:noFill/>
              </a:ln>
            </p:spPr>
            <p:txBody>
              <a:bodyPr anchorCtr="0" anchor="ctr" bIns="50800" lIns="50800" spcFirstLastPara="1" rIns="50800" wrap="square" tIns="50800">
                <a:noAutofit/>
              </a:bodyPr>
              <a:lstStyle/>
              <a:p>
                <a:pPr indent="0" lvl="0" marL="0" marR="0" rtl="0" algn="ctr">
                  <a:lnSpc>
                    <a:spcPct val="67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86" name="Google Shape;286;p9"/>
            <p:cNvSpPr txBox="1"/>
            <p:nvPr/>
          </p:nvSpPr>
          <p:spPr>
            <a:xfrm>
              <a:off x="340855" y="171450"/>
              <a:ext cx="8839638" cy="5565788"/>
            </a:xfrm>
            <a:prstGeom prst="rect">
              <a:avLst/>
            </a:prstGeom>
            <a:noFill/>
            <a:ln>
              <a:noFill/>
            </a:ln>
          </p:spPr>
          <p:txBody>
            <a:bodyPr anchorCtr="0" anchor="t" bIns="0" lIns="0" spcFirstLastPara="1" rIns="0" wrap="square" tIns="0">
              <a:spAutoFit/>
            </a:bodyPr>
            <a:lstStyle/>
            <a:p>
              <a:pPr indent="0" lvl="0" marL="0" marR="0" rtl="0" algn="ctr">
                <a:lnSpc>
                  <a:spcPct val="139977"/>
                </a:lnSpc>
                <a:spcBef>
                  <a:spcPts val="0"/>
                </a:spcBef>
                <a:spcAft>
                  <a:spcPts val="0"/>
                </a:spcAft>
                <a:buNone/>
              </a:pPr>
              <a:r>
                <a:rPr b="1" i="0" lang="en-US" sz="2649" u="none" cap="none" strike="noStrike">
                  <a:solidFill>
                    <a:srgbClr val="000000"/>
                  </a:solidFill>
                  <a:latin typeface="Open Sans"/>
                  <a:ea typeface="Open Sans"/>
                  <a:cs typeface="Open Sans"/>
                  <a:sym typeface="Open Sans"/>
                </a:rPr>
                <a:t>Stakeholders related and benefited from our solution:</a:t>
              </a:r>
              <a:endParaRPr/>
            </a:p>
            <a:p>
              <a:pPr indent="-219971" lvl="1" marL="439943" marR="0" rtl="0" algn="just">
                <a:lnSpc>
                  <a:spcPct val="140009"/>
                </a:lnSpc>
                <a:spcBef>
                  <a:spcPts val="0"/>
                </a:spcBef>
                <a:spcAft>
                  <a:spcPts val="0"/>
                </a:spcAft>
                <a:buClr>
                  <a:srgbClr val="000000"/>
                </a:buClr>
                <a:buSzPts val="2037"/>
                <a:buFont typeface="Arial"/>
                <a:buChar char="•"/>
              </a:pPr>
              <a:r>
                <a:rPr b="0" i="0" lang="en-US" sz="2037" u="none" cap="none" strike="noStrike">
                  <a:solidFill>
                    <a:srgbClr val="000000"/>
                  </a:solidFill>
                  <a:latin typeface="Open Sans"/>
                  <a:ea typeface="Open Sans"/>
                  <a:cs typeface="Open Sans"/>
                  <a:sym typeface="Open Sans"/>
                </a:rPr>
                <a:t>Women: The app empowers women by providing them with knowledge about their health, helping them identify potential PCOS symptoms, and encouraging them to seek timely medical advice.</a:t>
              </a:r>
              <a:endParaRPr/>
            </a:p>
            <a:p>
              <a:pPr indent="-219971" lvl="1" marL="439943" marR="0" rtl="0" algn="just">
                <a:lnSpc>
                  <a:spcPct val="140009"/>
                </a:lnSpc>
                <a:spcBef>
                  <a:spcPts val="0"/>
                </a:spcBef>
                <a:spcAft>
                  <a:spcPts val="0"/>
                </a:spcAft>
                <a:buClr>
                  <a:srgbClr val="000000"/>
                </a:buClr>
                <a:buSzPts val="2037"/>
                <a:buFont typeface="Arial"/>
                <a:buChar char="•"/>
              </a:pPr>
              <a:r>
                <a:rPr b="0" i="0" lang="en-US" sz="2037" u="none" cap="none" strike="noStrike">
                  <a:solidFill>
                    <a:srgbClr val="000000"/>
                  </a:solidFill>
                  <a:latin typeface="Open Sans"/>
                  <a:ea typeface="Open Sans"/>
                  <a:cs typeface="Open Sans"/>
                  <a:sym typeface="Open Sans"/>
                </a:rPr>
                <a:t>Healthcare Professionals: The app provides healthcare professionals with an additional tool for early diagnosis and monitoring of PCOS.</a:t>
              </a:r>
              <a:endParaRPr/>
            </a:p>
            <a:p>
              <a:pPr indent="0" lvl="0" marL="0" marR="0" rtl="0" algn="just">
                <a:lnSpc>
                  <a:spcPct val="140009"/>
                </a:lnSpc>
                <a:spcBef>
                  <a:spcPts val="0"/>
                </a:spcBef>
                <a:spcAft>
                  <a:spcPts val="0"/>
                </a:spcAft>
                <a:buNone/>
              </a:pPr>
              <a:r>
                <a:t/>
              </a:r>
              <a:endParaRPr b="0" i="0" sz="2037" u="none" cap="none" strike="noStrike">
                <a:solidFill>
                  <a:srgbClr val="000000"/>
                </a:solidFill>
                <a:latin typeface="Open Sans"/>
                <a:ea typeface="Open Sans"/>
                <a:cs typeface="Open Sans"/>
                <a:sym typeface="Open Sans"/>
              </a:endParaRPr>
            </a:p>
            <a:p>
              <a:pPr indent="0" lvl="0" marL="0" marR="0" rtl="0" algn="just">
                <a:lnSpc>
                  <a:spcPct val="140009"/>
                </a:lnSpc>
                <a:spcBef>
                  <a:spcPts val="0"/>
                </a:spcBef>
                <a:spcAft>
                  <a:spcPts val="0"/>
                </a:spcAft>
                <a:buNone/>
              </a:pPr>
              <a:r>
                <a:t/>
              </a:r>
              <a:endParaRPr b="0" i="0" sz="2037" u="none" cap="none" strike="noStrike">
                <a:solidFill>
                  <a:srgbClr val="000000"/>
                </a:solidFill>
                <a:latin typeface="Open Sans"/>
                <a:ea typeface="Open Sans"/>
                <a:cs typeface="Open Sans"/>
                <a:sym typeface="Open Sans"/>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